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58" r:id="rId3"/>
    <p:sldId id="365" r:id="rId4"/>
    <p:sldId id="259" r:id="rId5"/>
    <p:sldId id="279" r:id="rId6"/>
    <p:sldId id="358" r:id="rId7"/>
    <p:sldId id="314" r:id="rId8"/>
    <p:sldId id="334" r:id="rId9"/>
    <p:sldId id="315" r:id="rId10"/>
    <p:sldId id="316" r:id="rId11"/>
    <p:sldId id="317" r:id="rId12"/>
    <p:sldId id="280" r:id="rId13"/>
    <p:sldId id="281" r:id="rId14"/>
    <p:sldId id="282" r:id="rId15"/>
    <p:sldId id="335" r:id="rId16"/>
    <p:sldId id="336" r:id="rId17"/>
    <p:sldId id="319" r:id="rId18"/>
    <p:sldId id="325" r:id="rId19"/>
    <p:sldId id="337" r:id="rId20"/>
    <p:sldId id="277" r:id="rId21"/>
    <p:sldId id="338" r:id="rId22"/>
    <p:sldId id="359" r:id="rId23"/>
    <p:sldId id="361" r:id="rId24"/>
    <p:sldId id="360" r:id="rId25"/>
    <p:sldId id="362" r:id="rId26"/>
    <p:sldId id="363" r:id="rId27"/>
    <p:sldId id="364" r:id="rId28"/>
    <p:sldId id="340" r:id="rId29"/>
    <p:sldId id="357" r:id="rId30"/>
    <p:sldId id="326" r:id="rId31"/>
    <p:sldId id="341" r:id="rId32"/>
    <p:sldId id="342" r:id="rId33"/>
    <p:sldId id="343" r:id="rId34"/>
    <p:sldId id="328" r:id="rId35"/>
    <p:sldId id="344" r:id="rId36"/>
    <p:sldId id="345" r:id="rId37"/>
    <p:sldId id="349" r:id="rId38"/>
    <p:sldId id="346" r:id="rId39"/>
    <p:sldId id="347" r:id="rId40"/>
    <p:sldId id="350" r:id="rId41"/>
    <p:sldId id="351" r:id="rId42"/>
    <p:sldId id="348" r:id="rId43"/>
    <p:sldId id="353" r:id="rId44"/>
    <p:sldId id="354" r:id="rId45"/>
    <p:sldId id="352" r:id="rId46"/>
    <p:sldId id="355" r:id="rId47"/>
    <p:sldId id="27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BAC4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351"/>
    <p:restoredTop sz="93637"/>
  </p:normalViewPr>
  <p:slideViewPr>
    <p:cSldViewPr snapToGrid="0" snapToObjects="1">
      <p:cViewPr varScale="1">
        <p:scale>
          <a:sx n="83" d="100"/>
          <a:sy n="83" d="100"/>
        </p:scale>
        <p:origin x="240" y="1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54960-2FD2-2C48-A350-FA80853967F8}" type="datetimeFigureOut">
              <a:rPr lang="en-US" smtClean="0"/>
              <a:t>2/18/20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58265-9EB9-8B41-AC39-306DE9657978}" type="slidenum">
              <a:rPr lang="en-US" smtClean="0"/>
              <a:t>‹#›</a:t>
            </a:fld>
            <a:endParaRPr lang="en-US"/>
          </a:p>
        </p:txBody>
      </p:sp>
    </p:spTree>
    <p:extLst>
      <p:ext uri="{BB962C8B-B14F-4D97-AF65-F5344CB8AC3E}">
        <p14:creationId xmlns:p14="http://schemas.microsoft.com/office/powerpoint/2010/main" val="1620702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Galton invented term eugenics</a:t>
            </a:r>
            <a:r>
              <a:rPr lang="en-US" baseline="0" dirty="0"/>
              <a:t> cousins with </a:t>
            </a:r>
            <a:r>
              <a:rPr lang="en-US" baseline="0" dirty="0" err="1"/>
              <a:t>darwin</a:t>
            </a:r>
            <a:r>
              <a:rPr lang="en-US" baseline="0" dirty="0"/>
              <a:t> mention regression to the mean</a:t>
            </a:r>
          </a:p>
          <a:p>
            <a:r>
              <a:rPr lang="en-US" baseline="0" dirty="0"/>
              <a:t>Pearson invented modern concept of and widely applied to r.  Also eugenicist and racist</a:t>
            </a:r>
            <a:endParaRPr lang="en-US" dirty="0"/>
          </a:p>
        </p:txBody>
      </p:sp>
      <p:sp>
        <p:nvSpPr>
          <p:cNvPr id="4" name="Slide Number Placeholder 3"/>
          <p:cNvSpPr>
            <a:spLocks noGrp="1"/>
          </p:cNvSpPr>
          <p:nvPr>
            <p:ph type="sldNum" sz="quarter" idx="10"/>
          </p:nvPr>
        </p:nvSpPr>
        <p:spPr/>
        <p:txBody>
          <a:bodyPr/>
          <a:lstStyle/>
          <a:p>
            <a:fld id="{26458265-9EB9-8B41-AC39-306DE9657978}" type="slidenum">
              <a:rPr lang="en-US" smtClean="0"/>
              <a:t>39</a:t>
            </a:fld>
            <a:endParaRPr lang="en-US"/>
          </a:p>
        </p:txBody>
      </p:sp>
    </p:spTree>
    <p:extLst>
      <p:ext uri="{BB962C8B-B14F-4D97-AF65-F5344CB8AC3E}">
        <p14:creationId xmlns:p14="http://schemas.microsoft.com/office/powerpoint/2010/main" val="470070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2/18/20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2/18/20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2/18/20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2/18/20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2/18/20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2/18/20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2/18/20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2/18/20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2/18/20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2/18/20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2/18/20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2/18/20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4.emf"/></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fontScale="90000"/>
          </a:bodyPr>
          <a:lstStyle/>
          <a:p>
            <a:pPr algn="l"/>
            <a:br>
              <a:rPr lang="en-US" dirty="0"/>
            </a:br>
            <a:br>
              <a:rPr lang="en-US" dirty="0"/>
            </a:br>
            <a:br>
              <a:rPr lang="en-US" dirty="0"/>
            </a:br>
            <a:br>
              <a:rPr lang="en-US" dirty="0"/>
            </a:br>
            <a:r>
              <a:rPr lang="en-US" sz="4900" dirty="0"/>
              <a:t>Designing Experiments, ANOVA and Correlation Coefficients</a:t>
            </a:r>
            <a:r>
              <a:rPr lang="en-US" dirty="0"/>
              <a:t> </a:t>
            </a:r>
            <a:br>
              <a:rPr lang="en-US" dirty="0"/>
            </a:br>
            <a:r>
              <a:rPr lang="en-US" sz="4000" dirty="0"/>
              <a:t>Biology 683</a:t>
            </a:r>
            <a:br>
              <a:rPr lang="en-US" sz="4000" dirty="0"/>
            </a:br>
            <a:br>
              <a:rPr lang="en-US" sz="4000" dirty="0"/>
            </a:br>
            <a:r>
              <a:rPr lang="en-US" sz="4000" dirty="0"/>
              <a:t>Lecture 6</a:t>
            </a:r>
            <a:br>
              <a:rPr lang="en-US" sz="4000" dirty="0"/>
            </a:br>
            <a:br>
              <a:rPr lang="en-US" sz="4000" dirty="0"/>
            </a:br>
            <a:br>
              <a:rPr lang="en-US" sz="4000" dirty="0"/>
            </a:br>
            <a:r>
              <a:rPr lang="en-US" sz="2800" dirty="0"/>
              <a:t>Heath Blackmon</a:t>
            </a:r>
          </a:p>
        </p:txBody>
      </p:sp>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Some New Concepts </a:t>
            </a:r>
          </a:p>
        </p:txBody>
      </p:sp>
      <p:sp>
        <p:nvSpPr>
          <p:cNvPr id="4" name="Rectangle 3"/>
          <p:cNvSpPr/>
          <p:nvPr/>
        </p:nvSpPr>
        <p:spPr>
          <a:xfrm>
            <a:off x="274361" y="1072105"/>
            <a:ext cx="11643278" cy="4708981"/>
          </a:xfrm>
          <a:prstGeom prst="rect">
            <a:avLst/>
          </a:prstGeom>
        </p:spPr>
        <p:txBody>
          <a:bodyPr wrap="square">
            <a:spAutoFit/>
          </a:bodyPr>
          <a:lstStyle/>
          <a:p>
            <a:r>
              <a:rPr lang="en-US" sz="2000" b="1" dirty="0"/>
              <a:t>Balance</a:t>
            </a:r>
            <a:r>
              <a:rPr lang="en-US" sz="2000" dirty="0"/>
              <a:t> </a:t>
            </a:r>
          </a:p>
          <a:p>
            <a:r>
              <a:rPr lang="en-US" sz="2000" dirty="0"/>
              <a:t>A balanced design has an equal sample size in each treatment and control group – balanced designs have the most power.</a:t>
            </a:r>
          </a:p>
          <a:p>
            <a:endParaRPr lang="en-US" sz="2000" dirty="0"/>
          </a:p>
          <a:p>
            <a:r>
              <a:rPr lang="en-US" sz="2000" b="1" dirty="0"/>
              <a:t>Blocking</a:t>
            </a:r>
            <a:r>
              <a:rPr lang="en-US" sz="2000" dirty="0"/>
              <a:t> </a:t>
            </a:r>
          </a:p>
          <a:p>
            <a:r>
              <a:rPr lang="en-US" sz="2000" dirty="0"/>
              <a:t>Similar to a paired, but possibly with multiple treatments and controls. Example on next slide.</a:t>
            </a:r>
          </a:p>
          <a:p>
            <a:endParaRPr lang="en-US" sz="2000" dirty="0"/>
          </a:p>
          <a:p>
            <a:r>
              <a:rPr lang="en-US" sz="2000" b="1" dirty="0"/>
              <a:t>Extreme</a:t>
            </a:r>
            <a:r>
              <a:rPr lang="en-US" sz="2000" dirty="0"/>
              <a:t> </a:t>
            </a:r>
            <a:r>
              <a:rPr lang="en-US" sz="2000" b="1" dirty="0"/>
              <a:t>Treatments</a:t>
            </a:r>
            <a:r>
              <a:rPr lang="en-US" sz="2000" dirty="0"/>
              <a:t> </a:t>
            </a:r>
          </a:p>
          <a:p>
            <a:r>
              <a:rPr lang="en-US" sz="2000" dirty="0"/>
              <a:t>By using extremely high values of the treatment, we might be able to show an effect. We would have to consider whether these extreme values have biological relevance </a:t>
            </a:r>
          </a:p>
          <a:p>
            <a:endParaRPr lang="en-US" sz="2000" dirty="0"/>
          </a:p>
          <a:p>
            <a:r>
              <a:rPr lang="en-US" sz="2000" b="1" dirty="0"/>
              <a:t>Factors</a:t>
            </a:r>
            <a:r>
              <a:rPr lang="en-US" sz="2000" dirty="0"/>
              <a:t> </a:t>
            </a:r>
          </a:p>
          <a:p>
            <a:r>
              <a:rPr lang="en-US" sz="2000" dirty="0"/>
              <a:t>A factor is a single treatment variable whose effects are of interest. An experiment can have more than one factor (light and humidity, for instance, would be two different factors). We sometimes wish to test multiple factors simultaneously, because they might interact </a:t>
            </a:r>
          </a:p>
        </p:txBody>
      </p:sp>
    </p:spTree>
    <p:extLst>
      <p:ext uri="{BB962C8B-B14F-4D97-AF65-F5344CB8AC3E}">
        <p14:creationId xmlns:p14="http://schemas.microsoft.com/office/powerpoint/2010/main" val="69886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Block what you can, randomize what you cannot.</a:t>
            </a:r>
          </a:p>
        </p:txBody>
      </p:sp>
      <p:grpSp>
        <p:nvGrpSpPr>
          <p:cNvPr id="29" name="Group 28"/>
          <p:cNvGrpSpPr/>
          <p:nvPr/>
        </p:nvGrpSpPr>
        <p:grpSpPr>
          <a:xfrm>
            <a:off x="482820" y="1922263"/>
            <a:ext cx="1828800" cy="1828800"/>
            <a:chOff x="1033153" y="2315688"/>
            <a:chExt cx="1828800" cy="1828800"/>
          </a:xfrm>
        </p:grpSpPr>
        <p:sp>
          <p:nvSpPr>
            <p:cNvPr id="9" name="Rectangle 8"/>
            <p:cNvSpPr/>
            <p:nvPr/>
          </p:nvSpPr>
          <p:spPr>
            <a:xfrm>
              <a:off x="1033153" y="2315688"/>
              <a:ext cx="914400" cy="9144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ysClr val="windowText" lastClr="000000"/>
                  </a:solidFill>
                </a:rPr>
                <a:t>Treatment A</a:t>
              </a:r>
            </a:p>
          </p:txBody>
        </p:sp>
        <p:sp>
          <p:nvSpPr>
            <p:cNvPr id="11" name="Rectangle 10"/>
            <p:cNvSpPr/>
            <p:nvPr/>
          </p:nvSpPr>
          <p:spPr>
            <a:xfrm>
              <a:off x="1947553" y="3230088"/>
              <a:ext cx="91440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Control</a:t>
              </a:r>
            </a:p>
          </p:txBody>
        </p:sp>
        <p:sp>
          <p:nvSpPr>
            <p:cNvPr id="12" name="Rectangle 11"/>
            <p:cNvSpPr/>
            <p:nvPr/>
          </p:nvSpPr>
          <p:spPr>
            <a:xfrm>
              <a:off x="1947553" y="2315688"/>
              <a:ext cx="91440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B</a:t>
              </a:r>
            </a:p>
          </p:txBody>
        </p:sp>
        <p:sp>
          <p:nvSpPr>
            <p:cNvPr id="13" name="Rectangle 12"/>
            <p:cNvSpPr/>
            <p:nvPr/>
          </p:nvSpPr>
          <p:spPr>
            <a:xfrm>
              <a:off x="1033153" y="3230088"/>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C</a:t>
              </a:r>
            </a:p>
          </p:txBody>
        </p:sp>
      </p:grpSp>
      <p:grpSp>
        <p:nvGrpSpPr>
          <p:cNvPr id="26" name="Group 25"/>
          <p:cNvGrpSpPr/>
          <p:nvPr/>
        </p:nvGrpSpPr>
        <p:grpSpPr>
          <a:xfrm>
            <a:off x="3226020" y="1922263"/>
            <a:ext cx="1812087" cy="1828800"/>
            <a:chOff x="4199686" y="2315688"/>
            <a:chExt cx="1812087" cy="1828800"/>
          </a:xfrm>
        </p:grpSpPr>
        <p:sp>
          <p:nvSpPr>
            <p:cNvPr id="14" name="Rectangle 13"/>
            <p:cNvSpPr/>
            <p:nvPr/>
          </p:nvSpPr>
          <p:spPr>
            <a:xfrm>
              <a:off x="5097373" y="2315688"/>
              <a:ext cx="914400" cy="9144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ysClr val="windowText" lastClr="000000"/>
                  </a:solidFill>
                </a:rPr>
                <a:t>Treatment A</a:t>
              </a:r>
            </a:p>
          </p:txBody>
        </p:sp>
        <p:sp>
          <p:nvSpPr>
            <p:cNvPr id="15" name="Rectangle 14"/>
            <p:cNvSpPr/>
            <p:nvPr/>
          </p:nvSpPr>
          <p:spPr>
            <a:xfrm>
              <a:off x="4199686" y="3230088"/>
              <a:ext cx="91440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Control</a:t>
              </a:r>
            </a:p>
          </p:txBody>
        </p:sp>
        <p:sp>
          <p:nvSpPr>
            <p:cNvPr id="16" name="Rectangle 15"/>
            <p:cNvSpPr/>
            <p:nvPr/>
          </p:nvSpPr>
          <p:spPr>
            <a:xfrm>
              <a:off x="5097372" y="3230088"/>
              <a:ext cx="91440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B</a:t>
              </a:r>
            </a:p>
          </p:txBody>
        </p:sp>
        <p:sp>
          <p:nvSpPr>
            <p:cNvPr id="17" name="Rectangle 16"/>
            <p:cNvSpPr/>
            <p:nvPr/>
          </p:nvSpPr>
          <p:spPr>
            <a:xfrm>
              <a:off x="4199686" y="2315688"/>
              <a:ext cx="897686"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C</a:t>
              </a:r>
            </a:p>
          </p:txBody>
        </p:sp>
      </p:grpSp>
      <p:grpSp>
        <p:nvGrpSpPr>
          <p:cNvPr id="28" name="Group 27"/>
          <p:cNvGrpSpPr/>
          <p:nvPr/>
        </p:nvGrpSpPr>
        <p:grpSpPr>
          <a:xfrm>
            <a:off x="8821827" y="1922263"/>
            <a:ext cx="1828800" cy="1828800"/>
            <a:chOff x="9617693" y="2379463"/>
            <a:chExt cx="1828800" cy="1828800"/>
          </a:xfrm>
        </p:grpSpPr>
        <p:sp>
          <p:nvSpPr>
            <p:cNvPr id="18" name="Rectangle 17"/>
            <p:cNvSpPr/>
            <p:nvPr/>
          </p:nvSpPr>
          <p:spPr>
            <a:xfrm>
              <a:off x="9617693" y="3281107"/>
              <a:ext cx="914400" cy="92715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ysClr val="windowText" lastClr="000000"/>
                  </a:solidFill>
                </a:rPr>
                <a:t>Treatment A</a:t>
              </a:r>
            </a:p>
          </p:txBody>
        </p:sp>
        <p:sp>
          <p:nvSpPr>
            <p:cNvPr id="19" name="Rectangle 18"/>
            <p:cNvSpPr/>
            <p:nvPr/>
          </p:nvSpPr>
          <p:spPr>
            <a:xfrm>
              <a:off x="10532093" y="2379463"/>
              <a:ext cx="91440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Control</a:t>
              </a:r>
            </a:p>
          </p:txBody>
        </p:sp>
        <p:sp>
          <p:nvSpPr>
            <p:cNvPr id="20" name="Rectangle 19"/>
            <p:cNvSpPr/>
            <p:nvPr/>
          </p:nvSpPr>
          <p:spPr>
            <a:xfrm>
              <a:off x="9617693" y="2379463"/>
              <a:ext cx="91440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B</a:t>
              </a:r>
            </a:p>
          </p:txBody>
        </p:sp>
        <p:sp>
          <p:nvSpPr>
            <p:cNvPr id="21" name="Rectangle 20"/>
            <p:cNvSpPr/>
            <p:nvPr/>
          </p:nvSpPr>
          <p:spPr>
            <a:xfrm>
              <a:off x="10532093" y="3293863"/>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C</a:t>
              </a:r>
            </a:p>
          </p:txBody>
        </p:sp>
      </p:grpSp>
      <p:grpSp>
        <p:nvGrpSpPr>
          <p:cNvPr id="27" name="Group 26"/>
          <p:cNvGrpSpPr/>
          <p:nvPr/>
        </p:nvGrpSpPr>
        <p:grpSpPr>
          <a:xfrm>
            <a:off x="6044761" y="1925150"/>
            <a:ext cx="1828800" cy="1825913"/>
            <a:chOff x="6755961" y="2315688"/>
            <a:chExt cx="1828800" cy="1825913"/>
          </a:xfrm>
        </p:grpSpPr>
        <p:sp>
          <p:nvSpPr>
            <p:cNvPr id="22" name="Rectangle 21"/>
            <p:cNvSpPr/>
            <p:nvPr/>
          </p:nvSpPr>
          <p:spPr>
            <a:xfrm>
              <a:off x="7670361" y="3230089"/>
              <a:ext cx="914400" cy="91151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ysClr val="windowText" lastClr="000000"/>
                  </a:solidFill>
                </a:rPr>
                <a:t>Treatment A</a:t>
              </a:r>
            </a:p>
          </p:txBody>
        </p:sp>
        <p:sp>
          <p:nvSpPr>
            <p:cNvPr id="23" name="Rectangle 22"/>
            <p:cNvSpPr/>
            <p:nvPr/>
          </p:nvSpPr>
          <p:spPr>
            <a:xfrm>
              <a:off x="6755961" y="2315688"/>
              <a:ext cx="91440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Control</a:t>
              </a:r>
            </a:p>
          </p:txBody>
        </p:sp>
        <p:sp>
          <p:nvSpPr>
            <p:cNvPr id="24" name="Rectangle 23"/>
            <p:cNvSpPr/>
            <p:nvPr/>
          </p:nvSpPr>
          <p:spPr>
            <a:xfrm>
              <a:off x="6755961" y="3230088"/>
              <a:ext cx="914400" cy="91151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B</a:t>
              </a:r>
            </a:p>
          </p:txBody>
        </p:sp>
        <p:sp>
          <p:nvSpPr>
            <p:cNvPr id="25" name="Rectangle 24"/>
            <p:cNvSpPr/>
            <p:nvPr/>
          </p:nvSpPr>
          <p:spPr>
            <a:xfrm>
              <a:off x="7670361" y="2315688"/>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C</a:t>
              </a:r>
            </a:p>
          </p:txBody>
        </p:sp>
      </p:grpSp>
      <p:sp>
        <p:nvSpPr>
          <p:cNvPr id="30" name="TextBox 29"/>
          <p:cNvSpPr txBox="1"/>
          <p:nvPr/>
        </p:nvSpPr>
        <p:spPr>
          <a:xfrm>
            <a:off x="448954" y="1552931"/>
            <a:ext cx="833339" cy="369332"/>
          </a:xfrm>
          <a:prstGeom prst="rect">
            <a:avLst/>
          </a:prstGeom>
          <a:noFill/>
        </p:spPr>
        <p:txBody>
          <a:bodyPr wrap="square" rtlCol="0">
            <a:spAutoFit/>
          </a:bodyPr>
          <a:lstStyle/>
          <a:p>
            <a:r>
              <a:rPr lang="en-US"/>
              <a:t>Shelf 1</a:t>
            </a:r>
          </a:p>
        </p:txBody>
      </p:sp>
      <p:sp>
        <p:nvSpPr>
          <p:cNvPr id="31" name="TextBox 30"/>
          <p:cNvSpPr txBox="1"/>
          <p:nvPr/>
        </p:nvSpPr>
        <p:spPr>
          <a:xfrm>
            <a:off x="8766097" y="1578661"/>
            <a:ext cx="833339" cy="369332"/>
          </a:xfrm>
          <a:prstGeom prst="rect">
            <a:avLst/>
          </a:prstGeom>
          <a:noFill/>
        </p:spPr>
        <p:txBody>
          <a:bodyPr wrap="square" rtlCol="0">
            <a:spAutoFit/>
          </a:bodyPr>
          <a:lstStyle/>
          <a:p>
            <a:r>
              <a:rPr lang="en-US" dirty="0"/>
              <a:t>Shelf 4</a:t>
            </a:r>
          </a:p>
        </p:txBody>
      </p:sp>
      <p:sp>
        <p:nvSpPr>
          <p:cNvPr id="32" name="TextBox 31"/>
          <p:cNvSpPr txBox="1"/>
          <p:nvPr/>
        </p:nvSpPr>
        <p:spPr>
          <a:xfrm>
            <a:off x="6044761" y="1578661"/>
            <a:ext cx="833339" cy="369332"/>
          </a:xfrm>
          <a:prstGeom prst="rect">
            <a:avLst/>
          </a:prstGeom>
          <a:noFill/>
        </p:spPr>
        <p:txBody>
          <a:bodyPr wrap="square" rtlCol="0">
            <a:spAutoFit/>
          </a:bodyPr>
          <a:lstStyle/>
          <a:p>
            <a:r>
              <a:rPr lang="en-US" dirty="0"/>
              <a:t>Shelf 3</a:t>
            </a:r>
          </a:p>
        </p:txBody>
      </p:sp>
      <p:sp>
        <p:nvSpPr>
          <p:cNvPr id="33" name="TextBox 32"/>
          <p:cNvSpPr txBox="1"/>
          <p:nvPr/>
        </p:nvSpPr>
        <p:spPr>
          <a:xfrm>
            <a:off x="3164983" y="1552931"/>
            <a:ext cx="833339" cy="369332"/>
          </a:xfrm>
          <a:prstGeom prst="rect">
            <a:avLst/>
          </a:prstGeom>
          <a:noFill/>
        </p:spPr>
        <p:txBody>
          <a:bodyPr wrap="square" rtlCol="0">
            <a:spAutoFit/>
          </a:bodyPr>
          <a:lstStyle/>
          <a:p>
            <a:r>
              <a:rPr lang="en-US" dirty="0"/>
              <a:t>Shelf 2</a:t>
            </a:r>
          </a:p>
        </p:txBody>
      </p:sp>
      <p:sp>
        <p:nvSpPr>
          <p:cNvPr id="34" name="TextBox 33"/>
          <p:cNvSpPr txBox="1"/>
          <p:nvPr/>
        </p:nvSpPr>
        <p:spPr>
          <a:xfrm>
            <a:off x="448954" y="4665463"/>
            <a:ext cx="3201902" cy="923330"/>
          </a:xfrm>
          <a:prstGeom prst="rect">
            <a:avLst/>
          </a:prstGeom>
          <a:noFill/>
        </p:spPr>
        <p:txBody>
          <a:bodyPr wrap="none" rtlCol="0">
            <a:spAutoFit/>
          </a:bodyPr>
          <a:lstStyle/>
          <a:p>
            <a:r>
              <a:rPr lang="en-US" dirty="0"/>
              <a:t>What is being blocked?</a:t>
            </a:r>
          </a:p>
          <a:p>
            <a:r>
              <a:rPr lang="en-US" dirty="0"/>
              <a:t>What is being randomized?</a:t>
            </a:r>
          </a:p>
          <a:p>
            <a:r>
              <a:rPr lang="en-US" dirty="0"/>
              <a:t>What else might we randomize?</a:t>
            </a:r>
          </a:p>
        </p:txBody>
      </p:sp>
    </p:spTree>
    <p:extLst>
      <p:ext uri="{BB962C8B-B14F-4D97-AF65-F5344CB8AC3E}">
        <p14:creationId xmlns:p14="http://schemas.microsoft.com/office/powerpoint/2010/main" val="2063023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 of Multiple Factors </a:t>
            </a:r>
          </a:p>
        </p:txBody>
      </p:sp>
      <p:sp>
        <p:nvSpPr>
          <p:cNvPr id="4" name="Rectangle 3"/>
          <p:cNvSpPr/>
          <p:nvPr/>
        </p:nvSpPr>
        <p:spPr>
          <a:xfrm>
            <a:off x="195431" y="1149294"/>
            <a:ext cx="11801138" cy="1477328"/>
          </a:xfrm>
          <a:prstGeom prst="rect">
            <a:avLst/>
          </a:prstGeom>
        </p:spPr>
        <p:txBody>
          <a:bodyPr wrap="square">
            <a:spAutoFit/>
          </a:bodyPr>
          <a:lstStyle/>
          <a:p>
            <a:br>
              <a:rPr lang="en-US" sz="2400" dirty="0"/>
            </a:br>
            <a:endParaRPr lang="en-US" sz="2400" dirty="0"/>
          </a:p>
          <a:p>
            <a:pPr marL="457200" indent="-457200">
              <a:lnSpc>
                <a:spcPct val="150000"/>
              </a:lnSpc>
              <a:buFont typeface="+mj-lt"/>
              <a:buAutoNum type="arabicPeriod"/>
            </a:pPr>
            <a:endParaRPr lang="en-US" sz="2800" dirty="0"/>
          </a:p>
        </p:txBody>
      </p:sp>
      <p:sp>
        <p:nvSpPr>
          <p:cNvPr id="3" name="Rectangle 2"/>
          <p:cNvSpPr/>
          <p:nvPr/>
        </p:nvSpPr>
        <p:spPr>
          <a:xfrm>
            <a:off x="466051" y="1293859"/>
            <a:ext cx="11259898" cy="4524315"/>
          </a:xfrm>
          <a:prstGeom prst="rect">
            <a:avLst/>
          </a:prstGeom>
        </p:spPr>
        <p:txBody>
          <a:bodyPr wrap="square">
            <a:spAutoFit/>
          </a:bodyPr>
          <a:lstStyle/>
          <a:p>
            <a:pPr marL="457200" indent="-457200">
              <a:buFont typeface="Arial" charset="0"/>
              <a:buChar char="•"/>
            </a:pPr>
            <a:r>
              <a:rPr lang="en-US" sz="3200" dirty="0"/>
              <a:t>An experiment has multiple factors when you are interested in the effects of more than one variable. </a:t>
            </a:r>
          </a:p>
          <a:p>
            <a:pPr marL="457200" indent="-457200">
              <a:buFont typeface="Arial" charset="0"/>
              <a:buChar char="•"/>
            </a:pPr>
            <a:r>
              <a:rPr lang="en-US" sz="3200" dirty="0"/>
              <a:t>An example might be the role of genotype and environment on growth rate.</a:t>
            </a:r>
          </a:p>
          <a:p>
            <a:pPr marL="457200" indent="-457200">
              <a:buFont typeface="Arial" charset="0"/>
              <a:buChar char="•"/>
            </a:pPr>
            <a:r>
              <a:rPr lang="en-US" sz="3200" dirty="0"/>
              <a:t>Imagine there are two strains and you want to test their growth in two environments.</a:t>
            </a:r>
          </a:p>
          <a:p>
            <a:pPr marL="457200" indent="-457200">
              <a:buFont typeface="Arial" charset="0"/>
              <a:buChar char="•"/>
            </a:pPr>
            <a:r>
              <a:rPr lang="en-US" sz="3200" dirty="0"/>
              <a:t>A factorial design would require testing each strain in each environment for a total of four treatments</a:t>
            </a:r>
          </a:p>
          <a:p>
            <a:pPr marL="457200" indent="-457200">
              <a:buFont typeface="Arial" charset="0"/>
              <a:buChar char="•"/>
            </a:pPr>
            <a:r>
              <a:rPr lang="en-US" sz="3200" dirty="0"/>
              <a:t>This experiment would be called a </a:t>
            </a:r>
            <a:r>
              <a:rPr lang="en-US" sz="3200" b="1" dirty="0"/>
              <a:t>full factorial design </a:t>
            </a:r>
            <a:endParaRPr lang="en-US" sz="3200" dirty="0"/>
          </a:p>
        </p:txBody>
      </p:sp>
    </p:spTree>
    <p:extLst>
      <p:ext uri="{BB962C8B-B14F-4D97-AF65-F5344CB8AC3E}">
        <p14:creationId xmlns:p14="http://schemas.microsoft.com/office/powerpoint/2010/main" val="226720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Multiple factors and interactions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57866"/>
            <a:ext cx="10972800" cy="4205403"/>
          </a:xfrm>
          <a:prstGeom prst="rect">
            <a:avLst/>
          </a:prstGeom>
        </p:spPr>
      </p:pic>
    </p:spTree>
    <p:extLst>
      <p:ext uri="{BB962C8B-B14F-4D97-AF65-F5344CB8AC3E}">
        <p14:creationId xmlns:p14="http://schemas.microsoft.com/office/powerpoint/2010/main" val="1383271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Precision</a:t>
            </a:r>
          </a:p>
        </p:txBody>
      </p:sp>
      <p:sp>
        <p:nvSpPr>
          <p:cNvPr id="4" name="Rectangle 3"/>
          <p:cNvSpPr/>
          <p:nvPr/>
        </p:nvSpPr>
        <p:spPr>
          <a:xfrm>
            <a:off x="237995" y="1161821"/>
            <a:ext cx="11732332" cy="954107"/>
          </a:xfrm>
          <a:prstGeom prst="rect">
            <a:avLst/>
          </a:prstGeom>
        </p:spPr>
        <p:txBody>
          <a:bodyPr wrap="square">
            <a:spAutoFit/>
          </a:bodyPr>
          <a:lstStyle/>
          <a:p>
            <a:pPr marL="457200" indent="-457200">
              <a:buFont typeface="Arial" charset="0"/>
              <a:buChar char="•"/>
            </a:pPr>
            <a:endParaRPr lang="en-US" sz="3200" dirty="0"/>
          </a:p>
          <a:p>
            <a:endParaRPr lang="en-US" sz="2400" dirty="0"/>
          </a:p>
        </p:txBody>
      </p:sp>
      <p:sp>
        <p:nvSpPr>
          <p:cNvPr id="10" name="Rectangle 9"/>
          <p:cNvSpPr/>
          <p:nvPr/>
        </p:nvSpPr>
        <p:spPr>
          <a:xfrm>
            <a:off x="237995" y="1161821"/>
            <a:ext cx="11732332" cy="4031873"/>
          </a:xfrm>
          <a:prstGeom prst="rect">
            <a:avLst/>
          </a:prstGeom>
        </p:spPr>
        <p:txBody>
          <a:bodyPr wrap="square">
            <a:spAutoFit/>
          </a:bodyPr>
          <a:lstStyle/>
          <a:p>
            <a:pPr marL="457200" indent="-457200">
              <a:buFont typeface="Arial" charset="0"/>
              <a:buChar char="•"/>
            </a:pPr>
            <a:r>
              <a:rPr lang="en-US" sz="3200" dirty="0"/>
              <a:t>It is possible to plan your experiment to achieve a desired level of precision </a:t>
            </a:r>
          </a:p>
          <a:p>
            <a:pPr marL="457200" indent="-457200">
              <a:buFont typeface="Arial" charset="0"/>
              <a:buChar char="•"/>
            </a:pPr>
            <a:endParaRPr lang="en-US" sz="3200" dirty="0"/>
          </a:p>
          <a:p>
            <a:pPr marL="457200" indent="-457200">
              <a:buFont typeface="Arial" charset="0"/>
              <a:buChar char="•"/>
            </a:pPr>
            <a:r>
              <a:rPr lang="en-US" sz="3200" dirty="0"/>
              <a:t>The catch is that you have to know something about the expected standard deviation of your response variable </a:t>
            </a:r>
          </a:p>
          <a:p>
            <a:pPr marL="457200" indent="-457200">
              <a:buFont typeface="Arial" charset="0"/>
              <a:buChar char="•"/>
            </a:pPr>
            <a:endParaRPr lang="en-US" sz="3200" dirty="0"/>
          </a:p>
          <a:p>
            <a:pPr marL="457200" indent="-457200">
              <a:buFont typeface="Arial" charset="0"/>
              <a:buChar char="•"/>
            </a:pPr>
            <a:r>
              <a:rPr lang="en-US" sz="3200" dirty="0"/>
              <a:t>The other catch is that you will often find the sample sizes needed to be shockingly high </a:t>
            </a:r>
          </a:p>
        </p:txBody>
      </p:sp>
    </p:spTree>
    <p:extLst>
      <p:ext uri="{BB962C8B-B14F-4D97-AF65-F5344CB8AC3E}">
        <p14:creationId xmlns:p14="http://schemas.microsoft.com/office/powerpoint/2010/main" val="316653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Precision</a:t>
            </a:r>
          </a:p>
        </p:txBody>
      </p:sp>
      <mc:AlternateContent xmlns:mc="http://schemas.openxmlformats.org/markup-compatibility/2006">
        <mc:Choice xmlns:a14="http://schemas.microsoft.com/office/drawing/2010/main" Requires="a14">
          <p:sp>
            <p:nvSpPr>
              <p:cNvPr id="4" name="Rectangle 3"/>
              <p:cNvSpPr/>
              <p:nvPr/>
            </p:nvSpPr>
            <p:spPr>
              <a:xfrm>
                <a:off x="237995" y="1161821"/>
                <a:ext cx="11732332" cy="5724644"/>
              </a:xfrm>
              <a:prstGeom prst="rect">
                <a:avLst/>
              </a:prstGeom>
            </p:spPr>
            <p:txBody>
              <a:bodyPr wrap="square">
                <a:spAutoFit/>
              </a:bodyPr>
              <a:lstStyle/>
              <a:p>
                <a:pPr marL="457200" indent="-457200">
                  <a:buFont typeface="Arial" charset="0"/>
                  <a:buChar char="•"/>
                </a:pPr>
                <a:r>
                  <a:rPr lang="en-US" sz="2400" dirty="0"/>
                  <a:t>Formula for necessary sample size is test specific see page WS 447-449</a:t>
                </a:r>
              </a:p>
              <a:p>
                <a:pPr marL="457200" indent="-457200">
                  <a:buFont typeface="Arial" charset="0"/>
                  <a:buChar char="•"/>
                </a:pPr>
                <a:endParaRPr lang="en-US" sz="2400" dirty="0"/>
              </a:p>
              <a:p>
                <a:pPr marL="457200" indent="-457200">
                  <a:buFont typeface="Arial" charset="0"/>
                  <a:buChar char="•"/>
                </a:pPr>
                <a:r>
                  <a:rPr lang="en-US" sz="2400" dirty="0"/>
                  <a:t>For comparing two means</a:t>
                </a:r>
              </a:p>
              <a:p>
                <a:pPr marL="457200" indent="-457200">
                  <a:buFont typeface="Arial" charset="0"/>
                  <a:buChar char="•"/>
                </a:pPr>
                <a:endParaRPr lang="en-US" sz="2400" dirty="0"/>
              </a:p>
              <a:p>
                <a:pPr marL="457200" indent="-457200">
                  <a:buFont typeface="Arial" charset="0"/>
                  <a:buChar char="•"/>
                </a:pPr>
                <a:endParaRPr lang="en-US" sz="2400" dirty="0"/>
              </a:p>
              <a:p>
                <a:pPr marL="457200" indent="-457200">
                  <a:buFont typeface="Arial" charset="0"/>
                  <a:buChar char="•"/>
                </a:pPr>
                <a:endParaRPr lang="en-US" sz="2400" dirty="0"/>
              </a:p>
              <a:p>
                <a:pPr marL="457200" indent="-457200">
                  <a:buFont typeface="Arial" charset="0"/>
                  <a:buChar char="•"/>
                </a:pPr>
                <a:endParaRPr lang="en-US" sz="2400" dirty="0"/>
              </a:p>
              <a:p>
                <a:pPr lvl="1"/>
                <a:r>
                  <a:rPr lang="en-US" sz="2000" dirty="0"/>
                  <a:t>Where n is the sample size required for each group and margin of error is the desired half width</a:t>
                </a:r>
              </a:p>
              <a:p>
                <a:pPr lvl="1"/>
                <a14:m>
                  <m:oMath xmlns:m="http://schemas.openxmlformats.org/officeDocument/2006/math">
                    <m:r>
                      <a:rPr lang="mr-IN" sz="2000" i="1">
                        <a:latin typeface="Cambria Math" charset="0"/>
                        <a:ea typeface="Cambria Math" charset="0"/>
                        <a:cs typeface="Cambria Math" charset="0"/>
                      </a:rPr>
                      <m:t>𝜎</m:t>
                    </m:r>
                  </m:oMath>
                </a14:m>
                <a:r>
                  <a:rPr lang="en-US" sz="2000" dirty="0"/>
                  <a:t> is the standard deviation</a:t>
                </a:r>
              </a:p>
              <a:p>
                <a:pPr lvl="1"/>
                <a:endParaRPr lang="en-US" sz="2000" dirty="0"/>
              </a:p>
              <a:p>
                <a:pPr lvl="1"/>
                <a:endParaRPr lang="en-US" sz="2000" dirty="0"/>
              </a:p>
              <a:p>
                <a:pPr marL="342900" indent="-342900">
                  <a:buFont typeface="Arial" charset="0"/>
                  <a:buChar char="•"/>
                </a:pPr>
                <a:r>
                  <a:rPr lang="en-US" sz="2400" dirty="0"/>
                  <a:t>A smaller margin of error requires a larger sample size </a:t>
                </a:r>
              </a:p>
              <a:p>
                <a:pPr marL="342900" indent="-342900">
                  <a:buFont typeface="Arial" charset="0"/>
                  <a:buChar char="•"/>
                </a:pPr>
                <a:endParaRPr lang="en-US" sz="2400" dirty="0"/>
              </a:p>
              <a:p>
                <a:pPr marL="342900" indent="-342900">
                  <a:buFont typeface="Arial" charset="0"/>
                  <a:buChar char="•"/>
                </a:pPr>
                <a:r>
                  <a:rPr lang="en-US" sz="2400" dirty="0"/>
                  <a:t>A larger standard deviation requires a larger sample size </a:t>
                </a:r>
              </a:p>
              <a:p>
                <a:pPr lvl="1"/>
                <a:endParaRPr lang="en-US" sz="2000" dirty="0"/>
              </a:p>
              <a:p>
                <a:pPr marL="457200" indent="-457200">
                  <a:buFont typeface="Arial" charset="0"/>
                  <a:buChar char="•"/>
                </a:pPr>
                <a:endParaRPr lang="en-US" dirty="0"/>
              </a:p>
            </p:txBody>
          </p:sp>
        </mc:Choice>
        <mc:Fallback>
          <p:sp>
            <p:nvSpPr>
              <p:cNvPr id="4" name="Rectangle 3"/>
              <p:cNvSpPr>
                <a:spLocks noRot="1" noChangeAspect="1" noMove="1" noResize="1" noEditPoints="1" noAdjustHandles="1" noChangeArrowheads="1" noChangeShapeType="1" noTextEdit="1"/>
              </p:cNvSpPr>
              <p:nvPr/>
            </p:nvSpPr>
            <p:spPr>
              <a:xfrm>
                <a:off x="237995" y="1161821"/>
                <a:ext cx="11732332" cy="5724644"/>
              </a:xfrm>
              <a:prstGeom prst="rect">
                <a:avLst/>
              </a:prstGeom>
              <a:blipFill>
                <a:blip r:embed="rId2"/>
                <a:stretch>
                  <a:fillRect l="-649" t="-6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795868" y="2588383"/>
                <a:ext cx="4205638" cy="913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𝑛</m:t>
                      </m:r>
                      <m:r>
                        <a:rPr lang="en-US" sz="2800" b="0" i="1" smtClean="0">
                          <a:latin typeface="Cambria Math" charset="0"/>
                          <a:ea typeface="Cambria Math" charset="0"/>
                          <a:cs typeface="Cambria Math" charset="0"/>
                        </a:rPr>
                        <m:t>≈8</m:t>
                      </m:r>
                      <m:sSup>
                        <m:sSupPr>
                          <m:ctrlPr>
                            <a:rPr lang="en-US" sz="2800" b="0" i="1" smtClean="0">
                              <a:latin typeface="Cambria Math" panose="02040503050406030204" pitchFamily="18" charset="0"/>
                              <a:ea typeface="Cambria Math" charset="0"/>
                              <a:cs typeface="Cambria Math" charset="0"/>
                            </a:rPr>
                          </m:ctrlPr>
                        </m:sSupPr>
                        <m:e>
                          <m:d>
                            <m:dPr>
                              <m:ctrlPr>
                                <a:rPr lang="mr-IN" sz="2800" b="0" i="1" smtClean="0">
                                  <a:latin typeface="Cambria Math" panose="02040503050406030204" pitchFamily="18" charset="0"/>
                                  <a:ea typeface="Cambria Math" charset="0"/>
                                  <a:cs typeface="Cambria Math" charset="0"/>
                                </a:rPr>
                              </m:ctrlPr>
                            </m:dPr>
                            <m:e>
                              <m:f>
                                <m:fPr>
                                  <m:ctrlPr>
                                    <a:rPr lang="mr-IN" sz="2800" b="0" i="1" smtClean="0">
                                      <a:latin typeface="Cambria Math" panose="02040503050406030204" pitchFamily="18" charset="0"/>
                                      <a:ea typeface="Cambria Math" charset="0"/>
                                      <a:cs typeface="Cambria Math" charset="0"/>
                                    </a:rPr>
                                  </m:ctrlPr>
                                </m:fPr>
                                <m:num>
                                  <m:r>
                                    <a:rPr lang="mr-IN" sz="2800" b="0" i="1" smtClean="0">
                                      <a:latin typeface="Cambria Math" charset="0"/>
                                      <a:ea typeface="Cambria Math" charset="0"/>
                                      <a:cs typeface="Cambria Math" charset="0"/>
                                    </a:rPr>
                                    <m:t>𝜎</m:t>
                                  </m:r>
                                </m:num>
                                <m:den>
                                  <m:r>
                                    <a:rPr lang="en-US" sz="2800" b="0" i="1" smtClean="0">
                                      <a:latin typeface="Cambria Math" charset="0"/>
                                      <a:ea typeface="Cambria Math" charset="0"/>
                                      <a:cs typeface="Cambria Math" charset="0"/>
                                    </a:rPr>
                                    <m:t>𝑚𝑎𝑟𝑔𝑖𝑛</m:t>
                                  </m:r>
                                  <m:r>
                                    <a:rPr lang="en-US" sz="2800" b="0" i="1" smtClean="0">
                                      <a:latin typeface="Cambria Math" charset="0"/>
                                      <a:ea typeface="Cambria Math" charset="0"/>
                                      <a:cs typeface="Cambria Math" charset="0"/>
                                    </a:rPr>
                                    <m:t> </m:t>
                                  </m:r>
                                  <m:r>
                                    <a:rPr lang="en-US" sz="2800" b="0" i="1" smtClean="0">
                                      <a:latin typeface="Cambria Math" charset="0"/>
                                      <a:ea typeface="Cambria Math" charset="0"/>
                                      <a:cs typeface="Cambria Math" charset="0"/>
                                    </a:rPr>
                                    <m:t>𝑜𝑓</m:t>
                                  </m:r>
                                  <m:r>
                                    <a:rPr lang="en-US" sz="2800" b="0" i="1" smtClean="0">
                                      <a:latin typeface="Cambria Math" charset="0"/>
                                      <a:ea typeface="Cambria Math" charset="0"/>
                                      <a:cs typeface="Cambria Math" charset="0"/>
                                    </a:rPr>
                                    <m:t> </m:t>
                                  </m:r>
                                  <m:r>
                                    <a:rPr lang="en-US" sz="2800" b="0" i="1" smtClean="0">
                                      <a:latin typeface="Cambria Math" charset="0"/>
                                      <a:ea typeface="Cambria Math" charset="0"/>
                                      <a:cs typeface="Cambria Math" charset="0"/>
                                    </a:rPr>
                                    <m:t>𝑒𝑟𝑟𝑜𝑟</m:t>
                                  </m:r>
                                </m:den>
                              </m:f>
                            </m:e>
                          </m:d>
                        </m:e>
                        <m:sup>
                          <m:r>
                            <a:rPr lang="en-US" sz="2800" b="0" i="1" smtClean="0">
                              <a:latin typeface="Cambria Math" charset="0"/>
                              <a:ea typeface="Cambria Math" charset="0"/>
                              <a:cs typeface="Cambria Math" charset="0"/>
                            </a:rPr>
                            <m:t>2</m:t>
                          </m:r>
                        </m:sup>
                      </m:sSup>
                    </m:oMath>
                  </m:oMathPara>
                </a14:m>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795868" y="2588383"/>
                <a:ext cx="4205638" cy="913455"/>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54898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Power</a:t>
            </a:r>
          </a:p>
        </p:txBody>
      </p:sp>
      <p:sp>
        <p:nvSpPr>
          <p:cNvPr id="3" name="TextBox 2"/>
          <p:cNvSpPr txBox="1"/>
          <p:nvPr/>
        </p:nvSpPr>
        <p:spPr>
          <a:xfrm>
            <a:off x="508000" y="1253066"/>
            <a:ext cx="11142133" cy="5262979"/>
          </a:xfrm>
          <a:prstGeom prst="rect">
            <a:avLst/>
          </a:prstGeom>
          <a:noFill/>
        </p:spPr>
        <p:txBody>
          <a:bodyPr wrap="square" rtlCol="0">
            <a:spAutoFit/>
          </a:bodyPr>
          <a:lstStyle/>
          <a:p>
            <a:pPr marL="342900" indent="-342900">
              <a:buFont typeface="Arial" charset="0"/>
              <a:buChar char="•"/>
            </a:pPr>
            <a:r>
              <a:rPr lang="en-US" sz="2400" dirty="0"/>
              <a:t>A more useful and common way to estimate the necessary sample size is to focus on power </a:t>
            </a:r>
          </a:p>
          <a:p>
            <a:pPr marL="342900" indent="-342900">
              <a:buFont typeface="Arial" charset="0"/>
              <a:buChar char="•"/>
            </a:pPr>
            <a:endParaRPr lang="en-US" sz="2400" dirty="0"/>
          </a:p>
          <a:p>
            <a:pPr marL="342900" indent="-342900">
              <a:buFont typeface="Arial" charset="0"/>
              <a:buChar char="•"/>
            </a:pPr>
            <a:r>
              <a:rPr lang="en-US" sz="2400" b="1" dirty="0"/>
              <a:t>Power</a:t>
            </a:r>
            <a:r>
              <a:rPr lang="en-US" sz="2400" dirty="0"/>
              <a:t>: the probability of rejecting the null hypothesis for a hypothesized difference in means </a:t>
            </a:r>
          </a:p>
          <a:p>
            <a:pPr marL="342900" indent="-342900">
              <a:buFont typeface="Arial" charset="0"/>
              <a:buChar char="•"/>
            </a:pPr>
            <a:endParaRPr lang="en-US" sz="2400" dirty="0"/>
          </a:p>
          <a:p>
            <a:pPr marL="342900" indent="-342900">
              <a:buFont typeface="Arial" charset="0"/>
              <a:buChar char="•"/>
            </a:pPr>
            <a:r>
              <a:rPr lang="en-US" sz="2400" b="1" dirty="0"/>
              <a:t>Power calculations are often necessary </a:t>
            </a:r>
          </a:p>
          <a:p>
            <a:pPr marL="342900" indent="-342900">
              <a:buFont typeface="Arial" charset="0"/>
              <a:buChar char="•"/>
            </a:pPr>
            <a:endParaRPr lang="en-US" sz="2400" dirty="0"/>
          </a:p>
          <a:p>
            <a:pPr marL="800100" lvl="1" indent="-342900">
              <a:buFont typeface="Arial" charset="0"/>
              <a:buChar char="•"/>
            </a:pPr>
            <a:r>
              <a:rPr lang="en-US" sz="2400" dirty="0"/>
              <a:t>When you fail to reject the null, was it because you had insufficient power to detect a reasonable departure? </a:t>
            </a:r>
          </a:p>
          <a:p>
            <a:pPr marL="800100" lvl="1" indent="-342900">
              <a:buFont typeface="Arial" charset="0"/>
              <a:buChar char="•"/>
            </a:pPr>
            <a:endParaRPr lang="en-US" sz="2400" dirty="0"/>
          </a:p>
          <a:p>
            <a:pPr marL="800100" lvl="1" indent="-342900">
              <a:buFont typeface="Arial" charset="0"/>
              <a:buChar char="•"/>
            </a:pPr>
            <a:r>
              <a:rPr lang="en-US" sz="2400" dirty="0"/>
              <a:t>When you apply for a grant or institutional approval, the agency often wants to know that your experimental design will have the power to detect a difference if one exists.</a:t>
            </a:r>
          </a:p>
        </p:txBody>
      </p:sp>
    </p:spTree>
    <p:extLst>
      <p:ext uri="{BB962C8B-B14F-4D97-AF65-F5344CB8AC3E}">
        <p14:creationId xmlns:p14="http://schemas.microsoft.com/office/powerpoint/2010/main" val="821992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Calculating Power</a:t>
            </a:r>
          </a:p>
        </p:txBody>
      </p:sp>
      <p:sp>
        <p:nvSpPr>
          <p:cNvPr id="4" name="Rectangle 3"/>
          <p:cNvSpPr/>
          <p:nvPr/>
        </p:nvSpPr>
        <p:spPr>
          <a:xfrm>
            <a:off x="237995" y="1161821"/>
            <a:ext cx="11732332" cy="4708981"/>
          </a:xfrm>
          <a:prstGeom prst="rect">
            <a:avLst/>
          </a:prstGeom>
        </p:spPr>
        <p:txBody>
          <a:bodyPr wrap="square">
            <a:spAutoFit/>
          </a:bodyPr>
          <a:lstStyle/>
          <a:p>
            <a:pPr marL="457200" indent="-457200">
              <a:buFont typeface="Arial" charset="0"/>
              <a:buChar char="•"/>
            </a:pPr>
            <a:r>
              <a:rPr lang="en-US" sz="2800" dirty="0"/>
              <a:t>Imagine an experiment testing the difference between two means in an unpaired design </a:t>
            </a:r>
          </a:p>
          <a:p>
            <a:pPr marL="457200" indent="-457200">
              <a:buFont typeface="Arial" charset="0"/>
              <a:buChar char="•"/>
            </a:pPr>
            <a:r>
              <a:rPr lang="en-US" sz="2800" dirty="0"/>
              <a:t>The appropriate test is a two-sample </a:t>
            </a:r>
            <a:r>
              <a:rPr lang="en-US" sz="2800" i="1" dirty="0"/>
              <a:t>t</a:t>
            </a:r>
            <a:r>
              <a:rPr lang="en-US" sz="2800" dirty="0"/>
              <a:t>-test </a:t>
            </a:r>
          </a:p>
          <a:p>
            <a:pPr marL="457200" indent="-457200">
              <a:buFont typeface="Arial" charset="0"/>
              <a:buChar char="•"/>
            </a:pPr>
            <a:endParaRPr lang="en-US" sz="2800" dirty="0"/>
          </a:p>
          <a:p>
            <a:pPr marL="457200" indent="-457200">
              <a:buFont typeface="Arial" charset="0"/>
              <a:buChar char="•"/>
            </a:pPr>
            <a:r>
              <a:rPr lang="en-US" sz="2800" dirty="0"/>
              <a:t>Example: </a:t>
            </a:r>
          </a:p>
          <a:p>
            <a:pPr marL="457200" indent="-457200">
              <a:buFont typeface="Arial" charset="0"/>
              <a:buChar char="•"/>
            </a:pPr>
            <a:r>
              <a:rPr lang="en-US" sz="2800" dirty="0"/>
              <a:t>A 6 week old chick weighs around 250 grams, </a:t>
            </a:r>
            <a:r>
              <a:rPr lang="en-US" sz="2800" dirty="0" err="1"/>
              <a:t>s.d.</a:t>
            </a:r>
            <a:r>
              <a:rPr lang="en-US" sz="2800" dirty="0"/>
              <a:t> around 50 </a:t>
            </a:r>
          </a:p>
          <a:p>
            <a:pPr marL="457200" indent="-457200">
              <a:buFont typeface="Arial" charset="0"/>
              <a:buChar char="•"/>
            </a:pPr>
            <a:r>
              <a:rPr lang="en-US" sz="2800" dirty="0"/>
              <a:t>Feeding them a supplement results in about a 10-20 percent increase in weight at 6 weeks. </a:t>
            </a:r>
          </a:p>
          <a:p>
            <a:pPr marL="457200" indent="-457200">
              <a:buFont typeface="Arial" charset="0"/>
              <a:buChar char="•"/>
            </a:pPr>
            <a:r>
              <a:rPr lang="en-US" sz="2800" dirty="0"/>
              <a:t>What sample size would I need to detect an effect of a supplement (i.e., reject the null hypothesis that it has no effect) </a:t>
            </a:r>
          </a:p>
          <a:p>
            <a:pPr marL="342900" indent="-342900">
              <a:buFont typeface="Arial" charset="0"/>
              <a:buChar char="•"/>
            </a:pPr>
            <a:endParaRPr lang="en-US" sz="2000" dirty="0"/>
          </a:p>
        </p:txBody>
      </p:sp>
    </p:spTree>
    <p:extLst>
      <p:ext uri="{BB962C8B-B14F-4D97-AF65-F5344CB8AC3E}">
        <p14:creationId xmlns:p14="http://schemas.microsoft.com/office/powerpoint/2010/main" val="1204793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Power for a Two-sample t-test </a:t>
            </a:r>
          </a:p>
        </p:txBody>
      </p:sp>
      <p:sp>
        <p:nvSpPr>
          <p:cNvPr id="4" name="Rectangle 3"/>
          <p:cNvSpPr/>
          <p:nvPr/>
        </p:nvSpPr>
        <p:spPr>
          <a:xfrm>
            <a:off x="237995" y="1161821"/>
            <a:ext cx="11732332" cy="5016758"/>
          </a:xfrm>
          <a:prstGeom prst="rect">
            <a:avLst/>
          </a:prstGeom>
        </p:spPr>
        <p:txBody>
          <a:bodyPr wrap="square">
            <a:spAutoFit/>
          </a:bodyPr>
          <a:lstStyle/>
          <a:p>
            <a:r>
              <a:rPr lang="en-US" sz="3200" dirty="0"/>
              <a:t>For a power of 0.8 (i.e., an 80 percent chance of rejecting the null hypothesis when it’s not true), I need a sample size of: </a:t>
            </a:r>
          </a:p>
          <a:p>
            <a:endParaRPr lang="en-US" sz="3200" i="1" dirty="0"/>
          </a:p>
          <a:p>
            <a:endParaRPr lang="en-US" sz="3200" i="1" dirty="0"/>
          </a:p>
          <a:p>
            <a:endParaRPr lang="en-US" sz="3200" i="1" dirty="0"/>
          </a:p>
          <a:p>
            <a:endParaRPr lang="en-US" sz="3200" i="1" dirty="0"/>
          </a:p>
          <a:p>
            <a:endParaRPr lang="en-US" sz="3200" dirty="0"/>
          </a:p>
          <a:p>
            <a:endParaRPr lang="en-US" sz="3200" dirty="0"/>
          </a:p>
          <a:p>
            <a:endParaRPr lang="en-US" sz="3200" dirty="0"/>
          </a:p>
          <a:p>
            <a:endParaRPr lang="en-US" sz="3200" dirty="0"/>
          </a:p>
        </p:txBody>
      </p:sp>
      <mc:AlternateContent xmlns:mc="http://schemas.openxmlformats.org/markup-compatibility/2006" xmlns:a14="http://schemas.microsoft.com/office/drawing/2010/main">
        <mc:Choice Requires="a14">
          <p:sp>
            <p:nvSpPr>
              <p:cNvPr id="3" name="TextBox 2"/>
              <p:cNvSpPr txBox="1"/>
              <p:nvPr/>
            </p:nvSpPr>
            <p:spPr>
              <a:xfrm>
                <a:off x="1608666" y="2345017"/>
                <a:ext cx="2281843" cy="9340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𝑛</m:t>
                      </m:r>
                      <m:r>
                        <a:rPr lang="en-US" sz="3200" b="0" i="1" smtClean="0">
                          <a:latin typeface="Cambria Math" charset="0"/>
                        </a:rPr>
                        <m:t>=16</m:t>
                      </m:r>
                      <m:sSup>
                        <m:sSupPr>
                          <m:ctrlPr>
                            <a:rPr lang="en-US" sz="3200" b="0" i="1" smtClean="0">
                              <a:latin typeface="Cambria Math" panose="02040503050406030204" pitchFamily="18" charset="0"/>
                            </a:rPr>
                          </m:ctrlPr>
                        </m:sSupPr>
                        <m:e>
                          <m:d>
                            <m:dPr>
                              <m:ctrlPr>
                                <a:rPr lang="mr-IN" sz="3200" b="0" i="1" smtClean="0">
                                  <a:latin typeface="Cambria Math" panose="02040503050406030204" pitchFamily="18" charset="0"/>
                                </a:rPr>
                              </m:ctrlPr>
                            </m:dPr>
                            <m:e>
                              <m:f>
                                <m:fPr>
                                  <m:ctrlPr>
                                    <a:rPr lang="mr-IN" sz="3200" b="0" i="1" smtClean="0">
                                      <a:latin typeface="Cambria Math" panose="02040503050406030204" pitchFamily="18" charset="0"/>
                                    </a:rPr>
                                  </m:ctrlPr>
                                </m:fPr>
                                <m:num>
                                  <m:r>
                                    <a:rPr lang="mr-IN" sz="3200" b="0" i="1" smtClean="0">
                                      <a:latin typeface="Cambria Math" charset="0"/>
                                      <a:ea typeface="Cambria Math" charset="0"/>
                                      <a:cs typeface="Cambria Math" charset="0"/>
                                    </a:rPr>
                                    <m:t>𝜎</m:t>
                                  </m:r>
                                </m:num>
                                <m:den>
                                  <m:r>
                                    <a:rPr lang="en-US" sz="3200" b="0" i="1" smtClean="0">
                                      <a:latin typeface="Cambria Math" charset="0"/>
                                    </a:rPr>
                                    <m:t>𝐷</m:t>
                                  </m:r>
                                </m:den>
                              </m:f>
                            </m:e>
                          </m:d>
                        </m:e>
                        <m:sup>
                          <m:r>
                            <a:rPr lang="en-US" sz="3200" b="0" i="1" smtClean="0">
                              <a:latin typeface="Cambria Math" charset="0"/>
                            </a:rPr>
                            <m:t>2</m:t>
                          </m:r>
                        </m:sup>
                      </m:sSup>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1608666" y="2345017"/>
                <a:ext cx="2281843" cy="934038"/>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608666" y="3431776"/>
                <a:ext cx="3843553" cy="10428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𝑛</m:t>
                      </m:r>
                      <m:r>
                        <a:rPr lang="en-US" sz="3200" b="0" i="1" smtClean="0">
                          <a:latin typeface="Cambria Math" charset="0"/>
                        </a:rPr>
                        <m:t>=16</m:t>
                      </m:r>
                      <m:sSup>
                        <m:sSupPr>
                          <m:ctrlPr>
                            <a:rPr lang="en-US" sz="3200" b="0" i="1" smtClean="0">
                              <a:latin typeface="Cambria Math" panose="02040503050406030204" pitchFamily="18" charset="0"/>
                            </a:rPr>
                          </m:ctrlPr>
                        </m:sSupPr>
                        <m:e>
                          <m:d>
                            <m:dPr>
                              <m:ctrlPr>
                                <a:rPr lang="mr-IN" sz="3200" b="0" i="1" smtClean="0">
                                  <a:latin typeface="Cambria Math" panose="02040503050406030204" pitchFamily="18" charset="0"/>
                                </a:rPr>
                              </m:ctrlPr>
                            </m:dPr>
                            <m:e>
                              <m:f>
                                <m:fPr>
                                  <m:ctrlPr>
                                    <a:rPr lang="mr-IN" sz="3200" b="0" i="1" smtClean="0">
                                      <a:latin typeface="Cambria Math" panose="02040503050406030204" pitchFamily="18" charset="0"/>
                                    </a:rPr>
                                  </m:ctrlPr>
                                </m:fPr>
                                <m:num>
                                  <m:r>
                                    <a:rPr lang="en-US" sz="3200" b="0" i="1" smtClean="0">
                                      <a:latin typeface="Cambria Math" charset="0"/>
                                      <a:ea typeface="Cambria Math" charset="0"/>
                                      <a:cs typeface="Cambria Math" charset="0"/>
                                    </a:rPr>
                                    <m:t>50</m:t>
                                  </m:r>
                                </m:num>
                                <m:den>
                                  <m:r>
                                    <a:rPr lang="en-US" sz="3200" b="0" i="1" smtClean="0">
                                      <a:latin typeface="Cambria Math" charset="0"/>
                                    </a:rPr>
                                    <m:t>275−250</m:t>
                                  </m:r>
                                </m:den>
                              </m:f>
                            </m:e>
                          </m:d>
                        </m:e>
                        <m:sup>
                          <m:r>
                            <a:rPr lang="en-US" sz="3200" b="0" i="1" smtClean="0">
                              <a:latin typeface="Cambria Math" charset="0"/>
                            </a:rPr>
                            <m:t>2</m:t>
                          </m:r>
                        </m:sup>
                      </m:sSup>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1608666" y="3431776"/>
                <a:ext cx="3843553" cy="1042850"/>
              </a:xfrm>
              <a:prstGeom prst="rect">
                <a:avLst/>
              </a:prstGeom>
              <a:blipFill rotWithShape="0">
                <a:blip r:embed="rId3"/>
                <a:stretch>
                  <a:fillRect/>
                </a:stretch>
              </a:blipFill>
            </p:spPr>
            <p:txBody>
              <a:bodyPr/>
              <a:lstStyle/>
              <a:p>
                <a:r>
                  <a:rPr lang="en-US">
                    <a:noFill/>
                  </a:rPr>
                  <a:t> </a:t>
                </a:r>
              </a:p>
            </p:txBody>
          </p:sp>
        </mc:Fallback>
      </mc:AlternateContent>
      <p:sp>
        <p:nvSpPr>
          <p:cNvPr id="7" name="Rectangle 6"/>
          <p:cNvSpPr/>
          <p:nvPr/>
        </p:nvSpPr>
        <p:spPr>
          <a:xfrm>
            <a:off x="4213273" y="2627370"/>
            <a:ext cx="3765454" cy="369332"/>
          </a:xfrm>
          <a:prstGeom prst="rect">
            <a:avLst/>
          </a:prstGeom>
        </p:spPr>
        <p:txBody>
          <a:bodyPr wrap="none">
            <a:spAutoFit/>
          </a:bodyPr>
          <a:lstStyle/>
          <a:p>
            <a:r>
              <a:rPr lang="en-US" i="1"/>
              <a:t>D </a:t>
            </a:r>
            <a:r>
              <a:rPr lang="en-US"/>
              <a:t>is the expected difference in means.</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1608665" y="4631894"/>
                <a:ext cx="132504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𝑛</m:t>
                      </m:r>
                      <m:r>
                        <a:rPr lang="en-US" sz="3200" b="0" i="1" smtClean="0">
                          <a:latin typeface="Cambria Math" charset="0"/>
                        </a:rPr>
                        <m:t>=64</m:t>
                      </m:r>
                    </m:oMath>
                  </m:oMathPara>
                </a14:m>
                <a:endParaRPr lang="en-US" sz="3200" dirty="0"/>
              </a:p>
            </p:txBody>
          </p:sp>
        </mc:Choice>
        <mc:Fallback xmlns="">
          <p:sp>
            <p:nvSpPr>
              <p:cNvPr id="8" name="TextBox 7"/>
              <p:cNvSpPr txBox="1">
                <a:spLocks noRot="1" noChangeAspect="1" noMove="1" noResize="1" noEditPoints="1" noAdjustHandles="1" noChangeArrowheads="1" noChangeShapeType="1" noTextEdit="1"/>
              </p:cNvSpPr>
              <p:nvPr/>
            </p:nvSpPr>
            <p:spPr>
              <a:xfrm>
                <a:off x="1608665" y="4631894"/>
                <a:ext cx="1325043" cy="492443"/>
              </a:xfrm>
              <a:prstGeom prst="rect">
                <a:avLst/>
              </a:prstGeom>
              <a:blipFill rotWithShape="0">
                <a:blip r:embed="rId4"/>
                <a:stretch>
                  <a:fillRect/>
                </a:stretch>
              </a:blipFill>
            </p:spPr>
            <p:txBody>
              <a:bodyPr/>
              <a:lstStyle/>
              <a:p>
                <a:r>
                  <a:rPr lang="en-US">
                    <a:noFill/>
                  </a:rPr>
                  <a:t> </a:t>
                </a:r>
              </a:p>
            </p:txBody>
          </p:sp>
        </mc:Fallback>
      </mc:AlternateContent>
      <p:sp>
        <p:nvSpPr>
          <p:cNvPr id="9" name="Rectangle 8"/>
          <p:cNvSpPr/>
          <p:nvPr/>
        </p:nvSpPr>
        <p:spPr>
          <a:xfrm>
            <a:off x="3167858" y="4725034"/>
            <a:ext cx="1982530" cy="369332"/>
          </a:xfrm>
          <a:prstGeom prst="rect">
            <a:avLst/>
          </a:prstGeom>
        </p:spPr>
        <p:txBody>
          <a:bodyPr wrap="none">
            <a:spAutoFit/>
          </a:bodyPr>
          <a:lstStyle/>
          <a:p>
            <a:r>
              <a:rPr lang="en-US" i="1" dirty="0"/>
              <a:t>For each treatment</a:t>
            </a:r>
            <a:endParaRPr lang="en-US" dirty="0"/>
          </a:p>
        </p:txBody>
      </p:sp>
    </p:spTree>
    <p:extLst>
      <p:ext uri="{BB962C8B-B14F-4D97-AF65-F5344CB8AC3E}">
        <p14:creationId xmlns:p14="http://schemas.microsoft.com/office/powerpoint/2010/main" val="1438170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Power for a Two-sample t-test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358900"/>
            <a:ext cx="7353300" cy="4838700"/>
          </a:xfrm>
          <a:prstGeom prst="rect">
            <a:avLst/>
          </a:prstGeom>
        </p:spPr>
      </p:pic>
    </p:spTree>
    <p:extLst>
      <p:ext uri="{BB962C8B-B14F-4D97-AF65-F5344CB8AC3E}">
        <p14:creationId xmlns:p14="http://schemas.microsoft.com/office/powerpoint/2010/main" val="2057966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Last week</a:t>
            </a:r>
          </a:p>
        </p:txBody>
      </p:sp>
      <p:sp>
        <p:nvSpPr>
          <p:cNvPr id="4" name="Rectangle 3"/>
          <p:cNvSpPr/>
          <p:nvPr/>
        </p:nvSpPr>
        <p:spPr>
          <a:xfrm>
            <a:off x="258184" y="1762460"/>
            <a:ext cx="11629016" cy="3785652"/>
          </a:xfrm>
          <a:prstGeom prst="rect">
            <a:avLst/>
          </a:prstGeom>
        </p:spPr>
        <p:txBody>
          <a:bodyPr wrap="square">
            <a:spAutoFit/>
          </a:bodyPr>
          <a:lstStyle/>
          <a:p>
            <a:pPr marL="742950" indent="-742950">
              <a:buFont typeface="+mj-lt"/>
              <a:buAutoNum type="arabicPeriod"/>
            </a:pPr>
            <a:r>
              <a:rPr lang="en-US" sz="4000" dirty="0"/>
              <a:t>How do you choose the number of permutations to run?</a:t>
            </a:r>
          </a:p>
          <a:p>
            <a:pPr marL="742950" indent="-742950">
              <a:buFont typeface="+mj-lt"/>
              <a:buAutoNum type="arabicPeriod"/>
            </a:pPr>
            <a:endParaRPr lang="en-US" sz="4000" dirty="0"/>
          </a:p>
          <a:p>
            <a:pPr marL="742950" indent="-742950">
              <a:buFont typeface="+mj-lt"/>
              <a:buAutoNum type="arabicPeriod"/>
            </a:pPr>
            <a:r>
              <a:rPr lang="en-US" sz="4000" dirty="0"/>
              <a:t>Which t-test doesn’t assume the variables being studied have a normal distribution in the population?</a:t>
            </a:r>
            <a:endParaRPr lang="en-US" sz="2800" dirty="0"/>
          </a:p>
        </p:txBody>
      </p:sp>
    </p:spTree>
    <p:extLst>
      <p:ext uri="{BB962C8B-B14F-4D97-AF65-F5344CB8AC3E}">
        <p14:creationId xmlns:p14="http://schemas.microsoft.com/office/powerpoint/2010/main" val="617954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Fisher</a:t>
            </a:r>
          </a:p>
        </p:txBody>
      </p:sp>
      <p:pic>
        <p:nvPicPr>
          <p:cNvPr id="19" name="Picture 18"/>
          <p:cNvPicPr>
            <a:picLocks noChangeAspect="1"/>
          </p:cNvPicPr>
          <p:nvPr/>
        </p:nvPicPr>
        <p:blipFill>
          <a:blip r:embed="rId2"/>
          <a:stretch>
            <a:fillRect/>
          </a:stretch>
        </p:blipFill>
        <p:spPr>
          <a:xfrm>
            <a:off x="178628" y="1135809"/>
            <a:ext cx="1790834" cy="2775792"/>
          </a:xfrm>
          <a:prstGeom prst="rect">
            <a:avLst/>
          </a:prstGeom>
        </p:spPr>
      </p:pic>
      <p:sp>
        <p:nvSpPr>
          <p:cNvPr id="5" name="Rectangle 4"/>
          <p:cNvSpPr/>
          <p:nvPr/>
        </p:nvSpPr>
        <p:spPr>
          <a:xfrm>
            <a:off x="2178244" y="1188988"/>
            <a:ext cx="10013756" cy="3139321"/>
          </a:xfrm>
          <a:prstGeom prst="rect">
            <a:avLst/>
          </a:prstGeom>
        </p:spPr>
        <p:txBody>
          <a:bodyPr wrap="square">
            <a:spAutoFit/>
          </a:bodyPr>
          <a:lstStyle/>
          <a:p>
            <a:r>
              <a:rPr lang="en-US" b="1" dirty="0">
                <a:latin typeface="Calibri" charset="0"/>
              </a:rPr>
              <a:t>R. A. Fisher </a:t>
            </a:r>
          </a:p>
          <a:p>
            <a:endParaRPr lang="en-US" b="1" dirty="0">
              <a:latin typeface="Calibri" charset="0"/>
            </a:endParaRPr>
          </a:p>
          <a:p>
            <a:r>
              <a:rPr lang="en-US" dirty="0">
                <a:latin typeface="Calibri" charset="0"/>
              </a:rPr>
              <a:t>Already heard about “Fisher’s Exact Test” Among many other contributions, Fisher also invented analysis of variance and the F-distribution </a:t>
            </a:r>
          </a:p>
          <a:p>
            <a:endParaRPr lang="en-US" dirty="0">
              <a:latin typeface="Calibri" charset="0"/>
            </a:endParaRPr>
          </a:p>
          <a:p>
            <a:r>
              <a:rPr lang="en-US" dirty="0">
                <a:latin typeface="Calibri" charset="0"/>
              </a:rPr>
              <a:t>He also was one of the figures in the Modern Synthesis – reconciling the facts of genetics with the idea of natural selection.</a:t>
            </a:r>
          </a:p>
          <a:p>
            <a:endParaRPr lang="en-US" dirty="0">
              <a:latin typeface="Calibri" charset="0"/>
            </a:endParaRPr>
          </a:p>
          <a:p>
            <a:r>
              <a:rPr lang="en-US" dirty="0">
                <a:latin typeface="Calibri" charset="0"/>
              </a:rPr>
              <a:t>Popularized the p &lt;= 0.05 as general rule of thumb (not a hard fast rule as applied today)</a:t>
            </a:r>
          </a:p>
          <a:p>
            <a:endParaRPr lang="en-US" dirty="0">
              <a:latin typeface="Calibri" charset="0"/>
            </a:endParaRPr>
          </a:p>
          <a:p>
            <a:r>
              <a:rPr lang="en-US" dirty="0">
                <a:latin typeface="Calibri" charset="0"/>
              </a:rPr>
              <a:t>FYI he was a firm believer in eugenics, racist, and spoke against inference that smoking caused cancer. </a:t>
            </a:r>
            <a:endParaRPr lang="en-US" dirty="0">
              <a:effectLst/>
              <a:latin typeface="Calibri"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266" y="4474633"/>
            <a:ext cx="4678796" cy="181422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474633"/>
            <a:ext cx="5164667" cy="1548614"/>
          </a:xfrm>
          <a:prstGeom prst="rect">
            <a:avLst/>
          </a:prstGeom>
        </p:spPr>
      </p:pic>
    </p:spTree>
    <p:extLst>
      <p:ext uri="{BB962C8B-B14F-4D97-AF65-F5344CB8AC3E}">
        <p14:creationId xmlns:p14="http://schemas.microsoft.com/office/powerpoint/2010/main" val="228061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p:sp>
        <p:nvSpPr>
          <p:cNvPr id="3" name="Rectangle 2"/>
          <p:cNvSpPr/>
          <p:nvPr/>
        </p:nvSpPr>
        <p:spPr>
          <a:xfrm>
            <a:off x="592667" y="1028343"/>
            <a:ext cx="10227734" cy="4524315"/>
          </a:xfrm>
          <a:prstGeom prst="rect">
            <a:avLst/>
          </a:prstGeom>
        </p:spPr>
        <p:txBody>
          <a:bodyPr wrap="square">
            <a:spAutoFit/>
          </a:bodyPr>
          <a:lstStyle/>
          <a:p>
            <a:pPr marL="342900" indent="-342900">
              <a:buFont typeface="Arial" charset="0"/>
              <a:buChar char="•"/>
            </a:pPr>
            <a:r>
              <a:rPr lang="en-US" sz="3200" dirty="0"/>
              <a:t>Used to compare the means among more than two groups </a:t>
            </a:r>
          </a:p>
          <a:p>
            <a:pPr marL="342900" indent="-342900">
              <a:buFont typeface="Arial" charset="0"/>
              <a:buChar char="•"/>
            </a:pPr>
            <a:endParaRPr lang="en-US" sz="3200" dirty="0"/>
          </a:p>
          <a:p>
            <a:pPr marL="342900" indent="-342900">
              <a:buFont typeface="Arial" charset="0"/>
              <a:buChar char="•"/>
            </a:pPr>
            <a:r>
              <a:rPr lang="en-US" sz="3200" dirty="0"/>
              <a:t>If you are comparing three groups, for instance, you cannot just do three pair-wise </a:t>
            </a:r>
            <a:r>
              <a:rPr lang="en-US" sz="3200" i="1" dirty="0"/>
              <a:t>t</a:t>
            </a:r>
            <a:r>
              <a:rPr lang="en-US" sz="3200" dirty="0"/>
              <a:t>-tests – this approach would cause too many false positives </a:t>
            </a:r>
          </a:p>
          <a:p>
            <a:pPr marL="342900" indent="-342900">
              <a:buFont typeface="Arial" charset="0"/>
              <a:buChar char="•"/>
            </a:pPr>
            <a:endParaRPr lang="en-US" sz="3200" dirty="0"/>
          </a:p>
          <a:p>
            <a:pPr marL="342900" indent="-342900">
              <a:buFont typeface="Arial" charset="0"/>
              <a:buChar char="•"/>
            </a:pPr>
            <a:r>
              <a:rPr lang="en-US" sz="3200" dirty="0"/>
              <a:t>ANOVA takes into account the fact that you are comparing multiple groups and controls the false positive rate.</a:t>
            </a:r>
            <a:endParaRPr lang="en-US" sz="3200" dirty="0">
              <a:effectLst/>
              <a:latin typeface="Calibri" charset="0"/>
            </a:endParaRPr>
          </a:p>
        </p:txBody>
      </p:sp>
    </p:spTree>
    <p:extLst>
      <p:ext uri="{BB962C8B-B14F-4D97-AF65-F5344CB8AC3E}">
        <p14:creationId xmlns:p14="http://schemas.microsoft.com/office/powerpoint/2010/main" val="1051521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Tree>
    <p:extLst>
      <p:ext uri="{BB962C8B-B14F-4D97-AF65-F5344CB8AC3E}">
        <p14:creationId xmlns:p14="http://schemas.microsoft.com/office/powerpoint/2010/main" val="115364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Tree>
    <p:extLst>
      <p:ext uri="{BB962C8B-B14F-4D97-AF65-F5344CB8AC3E}">
        <p14:creationId xmlns:p14="http://schemas.microsoft.com/office/powerpoint/2010/main" val="778730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
        <p:nvSpPr>
          <p:cNvPr id="15" name="Rectangle 14"/>
          <p:cNvSpPr/>
          <p:nvPr/>
        </p:nvSpPr>
        <p:spPr>
          <a:xfrm>
            <a:off x="3136900" y="4518522"/>
            <a:ext cx="2425700"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359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cxnSp>
        <p:nvCxnSpPr>
          <p:cNvPr id="11" name="Straight Arrow Connector 10"/>
          <p:cNvCxnSpPr>
            <a:stCxn id="9" idx="1"/>
          </p:cNvCxnSpPr>
          <p:nvPr/>
        </p:nvCxnSpPr>
        <p:spPr>
          <a:xfrm flipH="1">
            <a:off x="4660900" y="2203504"/>
            <a:ext cx="2684391" cy="2165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136900" y="4518522"/>
            <a:ext cx="2425700"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659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sp>
        <p:nvSpPr>
          <p:cNvPr id="16" name="Rectangle 15"/>
          <p:cNvSpPr/>
          <p:nvPr/>
        </p:nvSpPr>
        <p:spPr>
          <a:xfrm>
            <a:off x="3024945" y="5447761"/>
            <a:ext cx="2677353"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39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8043" r="5113" b="15665"/>
          <a:stretch/>
        </p:blipFill>
        <p:spPr>
          <a:xfrm>
            <a:off x="7345290" y="3663270"/>
            <a:ext cx="4127499" cy="2150653"/>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cxnSp>
        <p:nvCxnSpPr>
          <p:cNvPr id="12" name="Straight Arrow Connector 11"/>
          <p:cNvCxnSpPr>
            <a:stCxn id="8" idx="1"/>
          </p:cNvCxnSpPr>
          <p:nvPr/>
        </p:nvCxnSpPr>
        <p:spPr>
          <a:xfrm flipH="1">
            <a:off x="5702300" y="4738597"/>
            <a:ext cx="1642990" cy="9290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024945" y="5447761"/>
            <a:ext cx="2677353"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029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Running ANOVA in 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31" y="1210731"/>
            <a:ext cx="6300766" cy="2601453"/>
          </a:xfrm>
          <a:prstGeom prst="rect">
            <a:avLst/>
          </a:prstGeom>
        </p:spPr>
      </p:pic>
      <p:sp>
        <p:nvSpPr>
          <p:cNvPr id="8" name="Rectangle 7"/>
          <p:cNvSpPr/>
          <p:nvPr/>
        </p:nvSpPr>
        <p:spPr>
          <a:xfrm>
            <a:off x="3183037" y="2898927"/>
            <a:ext cx="1643605" cy="203088"/>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1946"/>
          <a:stretch/>
        </p:blipFill>
        <p:spPr>
          <a:xfrm>
            <a:off x="7106857" y="1210731"/>
            <a:ext cx="4375230" cy="260649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6857" y="4357260"/>
            <a:ext cx="4375230" cy="2414126"/>
          </a:xfrm>
          <a:prstGeom prst="rect">
            <a:avLst/>
          </a:prstGeom>
        </p:spPr>
      </p:pic>
      <p:sp>
        <p:nvSpPr>
          <p:cNvPr id="11" name="Rectangle 10"/>
          <p:cNvSpPr/>
          <p:nvPr/>
        </p:nvSpPr>
        <p:spPr>
          <a:xfrm>
            <a:off x="2430683" y="3102015"/>
            <a:ext cx="599956" cy="224128"/>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30682" y="2873583"/>
            <a:ext cx="599956" cy="177744"/>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435295" y="1219328"/>
            <a:ext cx="2046791" cy="2592855"/>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106856" y="1210731"/>
            <a:ext cx="2328438" cy="2601452"/>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35243" y="4790211"/>
            <a:ext cx="6455976" cy="1323439"/>
          </a:xfrm>
          <a:prstGeom prst="rect">
            <a:avLst/>
          </a:prstGeom>
          <a:noFill/>
        </p:spPr>
        <p:txBody>
          <a:bodyPr wrap="square" rtlCol="0">
            <a:spAutoFit/>
          </a:bodyPr>
          <a:lstStyle/>
          <a:p>
            <a:r>
              <a:rPr lang="en-US" sz="2000" dirty="0"/>
              <a:t>This significant result tells us that at least one of the groups of chickens have significantly different mean weights than other groups.  (significant ANOVA result allows us to reject the null that they are all the same)</a:t>
            </a:r>
          </a:p>
        </p:txBody>
      </p:sp>
    </p:spTree>
    <p:extLst>
      <p:ext uri="{BB962C8B-B14F-4D97-AF65-F5344CB8AC3E}">
        <p14:creationId xmlns:p14="http://schemas.microsoft.com/office/powerpoint/2010/main" val="204528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103" y="2466565"/>
            <a:ext cx="4684394" cy="150752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376" y="1092200"/>
            <a:ext cx="6380223" cy="2617527"/>
          </a:xfrm>
          <a:prstGeom prst="rect">
            <a:avLst/>
          </a:prstGeom>
        </p:spPr>
      </p:pic>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Running ANOVA in R</a:t>
            </a:r>
          </a:p>
        </p:txBody>
      </p:sp>
      <p:sp>
        <p:nvSpPr>
          <p:cNvPr id="13" name="Rectangle 12"/>
          <p:cNvSpPr/>
          <p:nvPr/>
        </p:nvSpPr>
        <p:spPr>
          <a:xfrm>
            <a:off x="8530541" y="1092200"/>
            <a:ext cx="3255058" cy="2627322"/>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405374" y="1092200"/>
            <a:ext cx="3125167" cy="2617527"/>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103" y="1138185"/>
            <a:ext cx="4700287" cy="1126110"/>
          </a:xfrm>
          <a:prstGeom prst="rect">
            <a:avLst/>
          </a:prstGeom>
        </p:spPr>
      </p:pic>
      <p:sp>
        <p:nvSpPr>
          <p:cNvPr id="11" name="Rectangle 10"/>
          <p:cNvSpPr/>
          <p:nvPr/>
        </p:nvSpPr>
        <p:spPr>
          <a:xfrm>
            <a:off x="2539474" y="3749960"/>
            <a:ext cx="696460" cy="224128"/>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539474" y="3507053"/>
            <a:ext cx="696460" cy="177744"/>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345084" y="3516434"/>
            <a:ext cx="1597307" cy="203088"/>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3507" y="3862024"/>
            <a:ext cx="2630024" cy="2891489"/>
          </a:xfrm>
          <a:prstGeom prst="rect">
            <a:avLst/>
          </a:prstGeom>
        </p:spPr>
      </p:pic>
    </p:spTree>
    <p:extLst>
      <p:ext uri="{BB962C8B-B14F-4D97-AF65-F5344CB8AC3E}">
        <p14:creationId xmlns:p14="http://schemas.microsoft.com/office/powerpoint/2010/main" val="139198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1" grpId="0" animBg="1"/>
      <p:bldP spid="12"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Semester</a:t>
            </a:r>
          </a:p>
        </p:txBody>
      </p:sp>
      <p:sp>
        <p:nvSpPr>
          <p:cNvPr id="3" name="Rectangle 2"/>
          <p:cNvSpPr/>
          <p:nvPr/>
        </p:nvSpPr>
        <p:spPr>
          <a:xfrm>
            <a:off x="294467" y="1248802"/>
            <a:ext cx="8555065" cy="5262979"/>
          </a:xfrm>
          <a:prstGeom prst="rect">
            <a:avLst/>
          </a:prstGeom>
        </p:spPr>
        <p:txBody>
          <a:bodyPr wrap="square">
            <a:spAutoFit/>
          </a:bodyPr>
          <a:lstStyle/>
          <a:p>
            <a:pPr marL="742950" indent="-742950">
              <a:buFont typeface="+mj-lt"/>
              <a:buAutoNum type="arabicParenR"/>
            </a:pPr>
            <a:r>
              <a:rPr lang="en-US" sz="2400" dirty="0"/>
              <a:t>Binomial, Chi-Square</a:t>
            </a:r>
          </a:p>
          <a:p>
            <a:pPr marL="742950" indent="-742950">
              <a:buFont typeface="+mj-lt"/>
              <a:buAutoNum type="arabicParenR"/>
            </a:pPr>
            <a:r>
              <a:rPr lang="en-US" sz="2400" dirty="0"/>
              <a:t>Bayes Theorem</a:t>
            </a:r>
          </a:p>
          <a:p>
            <a:pPr marL="742950" indent="-742950">
              <a:buFont typeface="+mj-lt"/>
              <a:buAutoNum type="arabicParenR"/>
            </a:pPr>
            <a:r>
              <a:rPr lang="en-US" sz="2400" dirty="0"/>
              <a:t>T-tests (one sample, two sample, paired)</a:t>
            </a:r>
          </a:p>
          <a:p>
            <a:pPr marL="742950" indent="-742950">
              <a:buFont typeface="+mj-lt"/>
              <a:buAutoNum type="arabicParenR"/>
            </a:pPr>
            <a:r>
              <a:rPr lang="en-US" sz="2400" dirty="0"/>
              <a:t>Permutation and other non-parametric options</a:t>
            </a:r>
          </a:p>
          <a:p>
            <a:pPr marL="742950" indent="-742950">
              <a:buFont typeface="+mj-lt"/>
              <a:buAutoNum type="arabicParenR"/>
            </a:pPr>
            <a:r>
              <a:rPr lang="en-US" sz="2400" dirty="0">
                <a:solidFill>
                  <a:schemeClr val="accent1"/>
                </a:solidFill>
              </a:rPr>
              <a:t>ANOVA and non-parametric options</a:t>
            </a:r>
          </a:p>
          <a:p>
            <a:pPr marL="742950" indent="-742950">
              <a:buFont typeface="+mj-lt"/>
              <a:buAutoNum type="arabicParenR"/>
            </a:pPr>
            <a:r>
              <a:rPr lang="en-US" sz="2400" dirty="0">
                <a:solidFill>
                  <a:schemeClr val="accent1"/>
                </a:solidFill>
              </a:rPr>
              <a:t>Correlation and Covariance</a:t>
            </a:r>
          </a:p>
          <a:p>
            <a:r>
              <a:rPr lang="en-US" sz="2400" dirty="0">
                <a:solidFill>
                  <a:srgbClr val="FF0000"/>
                </a:solidFill>
              </a:rPr>
              <a:t>Midterm – Next week Tuesday review and practice, Thursday test.</a:t>
            </a:r>
          </a:p>
          <a:p>
            <a:pPr marL="742950" indent="-742950">
              <a:buFont typeface="+mj-lt"/>
              <a:buAutoNum type="arabicParenR"/>
            </a:pPr>
            <a:r>
              <a:rPr lang="en-US" sz="2400" dirty="0">
                <a:solidFill>
                  <a:schemeClr val="accent1"/>
                </a:solidFill>
              </a:rPr>
              <a:t>GLMs x 2</a:t>
            </a:r>
          </a:p>
          <a:p>
            <a:pPr marL="742950" indent="-742950">
              <a:buFont typeface="+mj-lt"/>
              <a:buAutoNum type="arabicParenR"/>
            </a:pPr>
            <a:r>
              <a:rPr lang="en-US" sz="2400" dirty="0">
                <a:solidFill>
                  <a:schemeClr val="accent1"/>
                </a:solidFill>
              </a:rPr>
              <a:t>Monte Carlos</a:t>
            </a:r>
          </a:p>
          <a:p>
            <a:pPr marL="742950" indent="-742950">
              <a:buFont typeface="+mj-lt"/>
              <a:buAutoNum type="arabicParenR"/>
            </a:pPr>
            <a:r>
              <a:rPr lang="en-US" sz="2400" dirty="0">
                <a:solidFill>
                  <a:schemeClr val="accent1"/>
                </a:solidFill>
              </a:rPr>
              <a:t>Dimensional reduction</a:t>
            </a:r>
          </a:p>
          <a:p>
            <a:pPr marL="742950" indent="-742950">
              <a:buFont typeface="+mj-lt"/>
              <a:buAutoNum type="arabicParenR"/>
            </a:pPr>
            <a:r>
              <a:rPr lang="en-US" sz="2400" dirty="0">
                <a:solidFill>
                  <a:schemeClr val="accent1"/>
                </a:solidFill>
              </a:rPr>
              <a:t>Phylogeny</a:t>
            </a:r>
          </a:p>
          <a:p>
            <a:pPr marL="742950" indent="-742950">
              <a:buFont typeface="+mj-lt"/>
              <a:buAutoNum type="arabicParenR"/>
            </a:pPr>
            <a:r>
              <a:rPr lang="en-US" sz="2400" dirty="0">
                <a:solidFill>
                  <a:schemeClr val="accent1"/>
                </a:solidFill>
              </a:rPr>
              <a:t>Plotting</a:t>
            </a:r>
          </a:p>
          <a:p>
            <a:pPr marL="742950" indent="-742950">
              <a:buFont typeface="+mj-lt"/>
              <a:buAutoNum type="arabicParenR"/>
            </a:pPr>
            <a:r>
              <a:rPr lang="en-US" sz="2400" dirty="0">
                <a:solidFill>
                  <a:schemeClr val="accent1"/>
                </a:solidFill>
              </a:rPr>
              <a:t>Reproducible workflows</a:t>
            </a:r>
          </a:p>
          <a:p>
            <a:r>
              <a:rPr lang="en-US" sz="2400" dirty="0">
                <a:solidFill>
                  <a:srgbClr val="FF0000"/>
                </a:solidFill>
              </a:rPr>
              <a:t>Final</a:t>
            </a:r>
          </a:p>
        </p:txBody>
      </p:sp>
      <p:sp>
        <p:nvSpPr>
          <p:cNvPr id="5" name="TextBox 4">
            <a:extLst>
              <a:ext uri="{FF2B5EF4-FFF2-40B4-BE49-F238E27FC236}">
                <a16:creationId xmlns:a16="http://schemas.microsoft.com/office/drawing/2014/main" id="{827B357F-1410-9241-97A7-7D4927D7811E}"/>
              </a:ext>
            </a:extLst>
          </p:cNvPr>
          <p:cNvSpPr txBox="1"/>
          <p:nvPr/>
        </p:nvSpPr>
        <p:spPr>
          <a:xfrm>
            <a:off x="418453" y="7193590"/>
            <a:ext cx="4802725" cy="2031325"/>
          </a:xfrm>
          <a:prstGeom prst="rect">
            <a:avLst/>
          </a:prstGeom>
          <a:noFill/>
        </p:spPr>
        <p:txBody>
          <a:bodyPr wrap="none" rtlCol="0">
            <a:spAutoFit/>
          </a:bodyPr>
          <a:lstStyle/>
          <a:p>
            <a:r>
              <a:rPr lang="en-US" dirty="0"/>
              <a:t>language (parameter, data, statistic, p-value, etc.)</a:t>
            </a:r>
          </a:p>
          <a:p>
            <a:r>
              <a:rPr lang="en-US" dirty="0"/>
              <a:t>Reproducibility crisis</a:t>
            </a:r>
          </a:p>
          <a:p>
            <a:r>
              <a:rPr lang="en-US" dirty="0"/>
              <a:t>Frequentist vs Bayesian</a:t>
            </a:r>
          </a:p>
          <a:p>
            <a:r>
              <a:rPr lang="en-US" dirty="0"/>
              <a:t>Basic plotting</a:t>
            </a:r>
          </a:p>
          <a:p>
            <a:r>
              <a:rPr lang="en-US" dirty="0"/>
              <a:t>Readable code</a:t>
            </a:r>
          </a:p>
          <a:p>
            <a:r>
              <a:rPr lang="en-US" dirty="0"/>
              <a:t>Types of replication</a:t>
            </a:r>
          </a:p>
          <a:p>
            <a:endParaRPr lang="en-US" dirty="0"/>
          </a:p>
        </p:txBody>
      </p:sp>
    </p:spTree>
    <p:extLst>
      <p:ext uri="{BB962C8B-B14F-4D97-AF65-F5344CB8AC3E}">
        <p14:creationId xmlns:p14="http://schemas.microsoft.com/office/powerpoint/2010/main" val="3703429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Post-hoc tests</a:t>
            </a:r>
          </a:p>
        </p:txBody>
      </p:sp>
      <p:sp>
        <p:nvSpPr>
          <p:cNvPr id="4" name="Rectangle 3"/>
          <p:cNvSpPr/>
          <p:nvPr/>
        </p:nvSpPr>
        <p:spPr>
          <a:xfrm>
            <a:off x="491067" y="1166843"/>
            <a:ext cx="11142133" cy="4893647"/>
          </a:xfrm>
          <a:prstGeom prst="rect">
            <a:avLst/>
          </a:prstGeom>
        </p:spPr>
        <p:txBody>
          <a:bodyPr wrap="square">
            <a:spAutoFit/>
          </a:bodyPr>
          <a:lstStyle/>
          <a:p>
            <a:r>
              <a:rPr lang="en-US" sz="2400" dirty="0">
                <a:latin typeface="Calibri" charset="0"/>
              </a:rPr>
              <a:t>If your ANOVA is significant, you may be interested in discovering which groups are different from one another </a:t>
            </a:r>
          </a:p>
          <a:p>
            <a:endParaRPr lang="en-US" sz="2400" dirty="0">
              <a:latin typeface="Calibri" charset="0"/>
            </a:endParaRPr>
          </a:p>
          <a:p>
            <a:r>
              <a:rPr lang="en-US" sz="2400" dirty="0">
                <a:latin typeface="Calibri" charset="0"/>
              </a:rPr>
              <a:t>A variety of post-hoc comparisons of the means can be used </a:t>
            </a:r>
          </a:p>
          <a:p>
            <a:endParaRPr lang="en-US" sz="2400" dirty="0">
              <a:latin typeface="Calibri" charset="0"/>
            </a:endParaRPr>
          </a:p>
          <a:p>
            <a:r>
              <a:rPr lang="en-US" sz="2400" b="1" dirty="0">
                <a:latin typeface="Calibri" charset="0"/>
              </a:rPr>
              <a:t>Fisher’s LSD </a:t>
            </a:r>
          </a:p>
          <a:p>
            <a:pPr marL="342900" indent="-342900">
              <a:buFont typeface="Arial" charset="0"/>
              <a:buChar char="•"/>
            </a:pPr>
            <a:r>
              <a:rPr lang="en-US" sz="2400" dirty="0">
                <a:latin typeface="Calibri" charset="0"/>
              </a:rPr>
              <a:t>Least conservative test, basically uses </a:t>
            </a:r>
            <a:r>
              <a:rPr lang="en-US" sz="2400" i="1" dirty="0">
                <a:latin typeface="Calibri" charset="0"/>
              </a:rPr>
              <a:t>t</a:t>
            </a:r>
            <a:r>
              <a:rPr lang="en-US" sz="2400" dirty="0">
                <a:latin typeface="Calibri" charset="0"/>
              </a:rPr>
              <a:t>-tests to compare the means </a:t>
            </a:r>
          </a:p>
          <a:p>
            <a:endParaRPr lang="en-US" sz="2400" dirty="0">
              <a:latin typeface="Calibri" charset="0"/>
            </a:endParaRPr>
          </a:p>
          <a:p>
            <a:r>
              <a:rPr lang="en-US" sz="2400" b="1" dirty="0" err="1">
                <a:latin typeface="Calibri" charset="0"/>
              </a:rPr>
              <a:t>Scheffe’s</a:t>
            </a:r>
            <a:r>
              <a:rPr lang="en-US" sz="2400" b="1" dirty="0">
                <a:latin typeface="Calibri" charset="0"/>
              </a:rPr>
              <a:t> method </a:t>
            </a:r>
          </a:p>
          <a:p>
            <a:pPr marL="342900" indent="-342900">
              <a:buFont typeface="Arial" charset="0"/>
              <a:buChar char="•"/>
            </a:pPr>
            <a:r>
              <a:rPr lang="en-US" sz="2400" dirty="0">
                <a:latin typeface="Calibri" charset="0"/>
              </a:rPr>
              <a:t>Performs all comparisons simultaneously, but has relatively low power </a:t>
            </a:r>
          </a:p>
          <a:p>
            <a:endParaRPr lang="en-US" sz="2400" b="1" dirty="0">
              <a:latin typeface="Calibri" charset="0"/>
            </a:endParaRPr>
          </a:p>
          <a:p>
            <a:r>
              <a:rPr lang="en-US" sz="2400" b="1" dirty="0">
                <a:latin typeface="Calibri" charset="0"/>
              </a:rPr>
              <a:t>Tukey-Kramer method </a:t>
            </a:r>
            <a:endParaRPr lang="en-US" sz="2400" dirty="0">
              <a:latin typeface="Calibri" charset="0"/>
            </a:endParaRPr>
          </a:p>
          <a:p>
            <a:pPr marL="342900" indent="-342900">
              <a:buFont typeface="Arial" charset="0"/>
              <a:buChar char="•"/>
            </a:pPr>
            <a:r>
              <a:rPr lang="en-US" sz="2400" dirty="0">
                <a:latin typeface="Calibri" charset="0"/>
              </a:rPr>
              <a:t>A pair-wise method, like a </a:t>
            </a:r>
            <a:r>
              <a:rPr lang="en-US" sz="2400" i="1" dirty="0">
                <a:latin typeface="Calibri" charset="0"/>
              </a:rPr>
              <a:t>t</a:t>
            </a:r>
            <a:r>
              <a:rPr lang="en-US" sz="2400" dirty="0">
                <a:latin typeface="Calibri" charset="0"/>
              </a:rPr>
              <a:t>-test, but corrected for multiple comparisons </a:t>
            </a:r>
            <a:endParaRPr lang="en-US" sz="2400" dirty="0">
              <a:effectLst/>
              <a:latin typeface="Calibri" charset="0"/>
            </a:endParaRPr>
          </a:p>
        </p:txBody>
      </p:sp>
    </p:spTree>
    <p:extLst>
      <p:ext uri="{BB962C8B-B14F-4D97-AF65-F5344CB8AC3E}">
        <p14:creationId xmlns:p14="http://schemas.microsoft.com/office/powerpoint/2010/main" val="156365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0" fill="hold"/>
                                        <p:tgtEl>
                                          <p:spTgt spid="4">
                                            <p:txEl>
                                              <p:pRg st="4" end="4"/>
                                            </p:txEl>
                                          </p:spTgt>
                                        </p:tgtEl>
                                        <p:attrNameLst>
                                          <p:attrName>style.color</p:attrName>
                                        </p:attrNameLst>
                                      </p:cBhvr>
                                      <p:to>
                                        <a:srgbClr val="D6D6D6"/>
                                      </p:to>
                                    </p:animClr>
                                  </p:childTnLst>
                                </p:cTn>
                              </p:par>
                              <p:par>
                                <p:cTn id="23" presetID="3" presetClass="emph" presetSubtype="2" fill="hold" nodeType="withEffect">
                                  <p:stCondLst>
                                    <p:cond delay="0"/>
                                  </p:stCondLst>
                                  <p:childTnLst>
                                    <p:animClr clrSpc="rgb" dir="cw">
                                      <p:cBhvr override="childStyle">
                                        <p:cTn id="24" dur="2000" fill="hold"/>
                                        <p:tgtEl>
                                          <p:spTgt spid="4">
                                            <p:txEl>
                                              <p:pRg st="5" end="5"/>
                                            </p:txEl>
                                          </p:spTgt>
                                        </p:tgtEl>
                                        <p:attrNameLst>
                                          <p:attrName>style.color</p:attrName>
                                        </p:attrNameLst>
                                      </p:cBhvr>
                                      <p:to>
                                        <a:srgbClr val="D6D6D6"/>
                                      </p:to>
                                    </p:animClr>
                                  </p:childTnLst>
                                </p:cTn>
                              </p:par>
                              <p:par>
                                <p:cTn id="25" presetID="3" presetClass="emph" presetSubtype="2" fill="hold" nodeType="withEffect">
                                  <p:stCondLst>
                                    <p:cond delay="0"/>
                                  </p:stCondLst>
                                  <p:childTnLst>
                                    <p:animClr clrSpc="rgb" dir="cw">
                                      <p:cBhvr override="childStyle">
                                        <p:cTn id="26" dur="2000" fill="hold"/>
                                        <p:tgtEl>
                                          <p:spTgt spid="4">
                                            <p:txEl>
                                              <p:pRg st="7" end="7"/>
                                            </p:txEl>
                                          </p:spTgt>
                                        </p:tgtEl>
                                        <p:attrNameLst>
                                          <p:attrName>style.color</p:attrName>
                                        </p:attrNameLst>
                                      </p:cBhvr>
                                      <p:to>
                                        <a:srgbClr val="D6D6D6"/>
                                      </p:to>
                                    </p:animClr>
                                  </p:childTnLst>
                                </p:cTn>
                              </p:par>
                              <p:par>
                                <p:cTn id="27" presetID="3" presetClass="emph" presetSubtype="2" fill="hold" nodeType="withEffect">
                                  <p:stCondLst>
                                    <p:cond delay="0"/>
                                  </p:stCondLst>
                                  <p:childTnLst>
                                    <p:animClr clrSpc="rgb" dir="cw">
                                      <p:cBhvr override="childStyle">
                                        <p:cTn id="28" dur="2000" fill="hold"/>
                                        <p:tgtEl>
                                          <p:spTgt spid="4">
                                            <p:txEl>
                                              <p:pRg st="8" end="8"/>
                                            </p:txEl>
                                          </p:spTgt>
                                        </p:tgtEl>
                                        <p:attrNameLst>
                                          <p:attrName>style.color</p:attrName>
                                        </p:attrNameLst>
                                      </p:cBhvr>
                                      <p:to>
                                        <a:srgbClr val="D6D6D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Post-hoc tests</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7609"/>
          <a:stretch/>
        </p:blipFill>
        <p:spPr>
          <a:xfrm>
            <a:off x="317500" y="1484671"/>
            <a:ext cx="5778500" cy="5322530"/>
          </a:xfrm>
          <a:prstGeom prst="rect">
            <a:avLst/>
          </a:prstGeom>
        </p:spPr>
      </p:pic>
      <p:cxnSp>
        <p:nvCxnSpPr>
          <p:cNvPr id="8" name="Straight Arrow Connector 7"/>
          <p:cNvCxnSpPr/>
          <p:nvPr/>
        </p:nvCxnSpPr>
        <p:spPr>
          <a:xfrm flipH="1">
            <a:off x="3206750" y="1574800"/>
            <a:ext cx="3312583" cy="1354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56088" y="1273548"/>
            <a:ext cx="5104990" cy="2246769"/>
          </a:xfrm>
          <a:prstGeom prst="rect">
            <a:avLst/>
          </a:prstGeom>
          <a:noFill/>
        </p:spPr>
        <p:txBody>
          <a:bodyPr wrap="square" rtlCol="0">
            <a:spAutoFit/>
          </a:bodyPr>
          <a:lstStyle/>
          <a:p>
            <a:r>
              <a:rPr lang="en-US" sz="2800" dirty="0" err="1">
                <a:latin typeface="Andale Mono" charset="0"/>
                <a:ea typeface="Andale Mono" charset="0"/>
                <a:cs typeface="Andale Mono" charset="0"/>
              </a:rPr>
              <a:t>anova</a:t>
            </a:r>
            <a:r>
              <a:rPr lang="en-US" sz="2800" dirty="0"/>
              <a:t> and </a:t>
            </a:r>
            <a:r>
              <a:rPr lang="en-US" sz="2800" dirty="0" err="1">
                <a:latin typeface="Andale Mono" charset="0"/>
                <a:ea typeface="Andale Mono" charset="0"/>
                <a:cs typeface="Andale Mono" charset="0"/>
              </a:rPr>
              <a:t>aov</a:t>
            </a:r>
            <a:r>
              <a:rPr lang="en-US" sz="2800" dirty="0"/>
              <a:t> functions will both perform an ANOVA but the results are stored slightly differently.  For this </a:t>
            </a:r>
            <a:r>
              <a:rPr lang="en-US" sz="2800" dirty="0" err="1"/>
              <a:t>posthoc</a:t>
            </a:r>
            <a:r>
              <a:rPr lang="en-US" sz="2800" dirty="0"/>
              <a:t> test we want the </a:t>
            </a:r>
            <a:r>
              <a:rPr lang="en-US" sz="2800" dirty="0" err="1">
                <a:latin typeface="Andale Mono" charset="0"/>
                <a:ea typeface="Andale Mono" charset="0"/>
                <a:cs typeface="Andale Mono" charset="0"/>
              </a:rPr>
              <a:t>aov</a:t>
            </a:r>
            <a:r>
              <a:rPr lang="en-US" sz="2800" dirty="0"/>
              <a:t> format</a:t>
            </a:r>
          </a:p>
        </p:txBody>
      </p:sp>
    </p:spTree>
    <p:extLst>
      <p:ext uri="{BB962C8B-B14F-4D97-AF65-F5344CB8AC3E}">
        <p14:creationId xmlns:p14="http://schemas.microsoft.com/office/powerpoint/2010/main" val="651918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Interpreting post-hoc tests</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7268"/>
          <a:stretch/>
        </p:blipFill>
        <p:spPr>
          <a:xfrm>
            <a:off x="317500" y="1465006"/>
            <a:ext cx="5778500" cy="5342195"/>
          </a:xfrm>
          <a:prstGeom prst="rect">
            <a:avLst/>
          </a:prstGeom>
        </p:spPr>
      </p:pic>
      <p:sp>
        <p:nvSpPr>
          <p:cNvPr id="9" name="TextBox 8"/>
          <p:cNvSpPr txBox="1"/>
          <p:nvPr/>
        </p:nvSpPr>
        <p:spPr>
          <a:xfrm>
            <a:off x="6337105" y="1109562"/>
            <a:ext cx="5661306" cy="4524315"/>
          </a:xfrm>
          <a:prstGeom prst="rect">
            <a:avLst/>
          </a:prstGeom>
          <a:noFill/>
        </p:spPr>
        <p:txBody>
          <a:bodyPr wrap="square" rtlCol="0">
            <a:spAutoFit/>
          </a:bodyPr>
          <a:lstStyle/>
          <a:p>
            <a:r>
              <a:rPr lang="en-US" sz="2400" dirty="0">
                <a:ea typeface="Andale Mono" charset="0"/>
                <a:cs typeface="Andale Mono" charset="0"/>
              </a:rPr>
              <a:t>When we examine all the significantly different ones we can draw several conclusions:</a:t>
            </a:r>
          </a:p>
          <a:p>
            <a:pPr marL="514350" indent="-514350">
              <a:buAutoNum type="arabicParenR"/>
            </a:pPr>
            <a:r>
              <a:rPr lang="en-US" sz="2400" dirty="0">
                <a:ea typeface="Andale Mono" charset="0"/>
                <a:cs typeface="Andale Mono" charset="0"/>
              </a:rPr>
              <a:t>Chicks fed casein are significantly heavier than those fed </a:t>
            </a:r>
            <a:r>
              <a:rPr lang="en-US" sz="2400" dirty="0" err="1">
                <a:ea typeface="Andale Mono" charset="0"/>
                <a:cs typeface="Andale Mono" charset="0"/>
              </a:rPr>
              <a:t>horsebean</a:t>
            </a:r>
            <a:r>
              <a:rPr lang="en-US" sz="2400" dirty="0">
                <a:ea typeface="Andale Mono" charset="0"/>
                <a:cs typeface="Andale Mono" charset="0"/>
              </a:rPr>
              <a:t>, linseed, and soybean.</a:t>
            </a:r>
          </a:p>
          <a:p>
            <a:pPr marL="514350" indent="-514350">
              <a:buAutoNum type="arabicParenR"/>
            </a:pPr>
            <a:r>
              <a:rPr lang="en-US" sz="2400" dirty="0">
                <a:ea typeface="Andale Mono" charset="0"/>
                <a:cs typeface="Andale Mono" charset="0"/>
              </a:rPr>
              <a:t>Chicks fed </a:t>
            </a:r>
            <a:r>
              <a:rPr lang="en-US" sz="2400" dirty="0" err="1">
                <a:ea typeface="Andale Mono" charset="0"/>
                <a:cs typeface="Andale Mono" charset="0"/>
              </a:rPr>
              <a:t>horsebean</a:t>
            </a:r>
            <a:r>
              <a:rPr lang="en-US" sz="2400" dirty="0">
                <a:ea typeface="Andale Mono" charset="0"/>
                <a:cs typeface="Andale Mono" charset="0"/>
              </a:rPr>
              <a:t> are significantly lighter than those fed </a:t>
            </a:r>
            <a:r>
              <a:rPr lang="en-US" sz="2400" dirty="0" err="1">
                <a:ea typeface="Andale Mono" charset="0"/>
                <a:cs typeface="Andale Mono" charset="0"/>
              </a:rPr>
              <a:t>meatmeal</a:t>
            </a:r>
            <a:r>
              <a:rPr lang="en-US" sz="2400" dirty="0">
                <a:ea typeface="Andale Mono" charset="0"/>
                <a:cs typeface="Andale Mono" charset="0"/>
              </a:rPr>
              <a:t>, soybean, and sunflower.</a:t>
            </a:r>
          </a:p>
          <a:p>
            <a:pPr marL="514350" indent="-514350">
              <a:buAutoNum type="arabicParenR"/>
            </a:pPr>
            <a:r>
              <a:rPr lang="en-US" sz="2400" dirty="0">
                <a:ea typeface="Andale Mono" charset="0"/>
                <a:cs typeface="Andale Mono" charset="0"/>
              </a:rPr>
              <a:t>Chicks fed sunflower are significantly heavier than those fed linseed or soybean.</a:t>
            </a:r>
            <a:endParaRPr lang="en-US" sz="2400" dirty="0"/>
          </a:p>
        </p:txBody>
      </p:sp>
      <p:sp>
        <p:nvSpPr>
          <p:cNvPr id="4" name="Rectangle 3"/>
          <p:cNvSpPr/>
          <p:nvPr/>
        </p:nvSpPr>
        <p:spPr>
          <a:xfrm>
            <a:off x="317500" y="3604982"/>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7500" y="3806057"/>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17500" y="4231169"/>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7500" y="4863235"/>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7500" y="5078021"/>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7500" y="5293735"/>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7500" y="5929104"/>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17500" y="6555291"/>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492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Plotting this kind of data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77" y="1088385"/>
            <a:ext cx="6904061" cy="5547194"/>
          </a:xfrm>
          <a:prstGeom prst="rect">
            <a:avLst/>
          </a:prstGeom>
        </p:spPr>
      </p:pic>
      <p:sp>
        <p:nvSpPr>
          <p:cNvPr id="5" name="TextBox 4"/>
          <p:cNvSpPr txBox="1"/>
          <p:nvPr/>
        </p:nvSpPr>
        <p:spPr>
          <a:xfrm>
            <a:off x="7438768" y="1445740"/>
            <a:ext cx="4250724" cy="1569660"/>
          </a:xfrm>
          <a:prstGeom prst="rect">
            <a:avLst/>
          </a:prstGeom>
          <a:noFill/>
        </p:spPr>
        <p:txBody>
          <a:bodyPr wrap="square" rtlCol="0">
            <a:spAutoFit/>
          </a:bodyPr>
          <a:lstStyle/>
          <a:p>
            <a:r>
              <a:rPr lang="en-US" sz="2400" dirty="0"/>
              <a:t>Our results from the ANOVA and Tukey match up pretty well with our rules </a:t>
            </a:r>
            <a:r>
              <a:rPr lang="en-US" sz="2400"/>
              <a:t>of thumb about 95% CI overlaps</a:t>
            </a:r>
          </a:p>
        </p:txBody>
      </p:sp>
    </p:spTree>
    <p:extLst>
      <p:ext uri="{BB962C8B-B14F-4D97-AF65-F5344CB8AC3E}">
        <p14:creationId xmlns:p14="http://schemas.microsoft.com/office/powerpoint/2010/main" val="1823443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 of code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97" y="997700"/>
            <a:ext cx="7435488" cy="5787466"/>
          </a:xfrm>
          <a:prstGeom prst="rect">
            <a:avLst/>
          </a:prstGeom>
        </p:spPr>
      </p:pic>
    </p:spTree>
    <p:extLst>
      <p:ext uri="{BB962C8B-B14F-4D97-AF65-F5344CB8AC3E}">
        <p14:creationId xmlns:p14="http://schemas.microsoft.com/office/powerpoint/2010/main" val="210705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Assumptions of the ANOVA</a:t>
            </a:r>
          </a:p>
        </p:txBody>
      </p:sp>
      <p:sp>
        <p:nvSpPr>
          <p:cNvPr id="4" name="TextBox 3"/>
          <p:cNvSpPr txBox="1"/>
          <p:nvPr/>
        </p:nvSpPr>
        <p:spPr>
          <a:xfrm>
            <a:off x="619463" y="1407044"/>
            <a:ext cx="10868553" cy="3418756"/>
          </a:xfrm>
          <a:prstGeom prst="rect">
            <a:avLst/>
          </a:prstGeom>
          <a:noFill/>
        </p:spPr>
        <p:txBody>
          <a:bodyPr wrap="none" rtlCol="0">
            <a:spAutoFit/>
          </a:bodyPr>
          <a:lstStyle/>
          <a:p>
            <a:pPr marL="285750" indent="-285750">
              <a:lnSpc>
                <a:spcPct val="200000"/>
              </a:lnSpc>
              <a:buFont typeface="Arial" charset="0"/>
              <a:buChar char="•"/>
            </a:pPr>
            <a:r>
              <a:rPr lang="en-US" sz="2800" dirty="0"/>
              <a:t>The variable is normally distributed within each group </a:t>
            </a:r>
          </a:p>
          <a:p>
            <a:pPr marL="285750" indent="-285750">
              <a:lnSpc>
                <a:spcPct val="200000"/>
              </a:lnSpc>
              <a:buFont typeface="Arial" charset="0"/>
              <a:buChar char="•"/>
            </a:pPr>
            <a:r>
              <a:rPr lang="en-US" sz="2800" dirty="0"/>
              <a:t>The variance is the same in the different groups </a:t>
            </a:r>
          </a:p>
          <a:p>
            <a:pPr marL="285750" indent="-285750">
              <a:lnSpc>
                <a:spcPct val="200000"/>
              </a:lnSpc>
              <a:buFont typeface="Arial" charset="0"/>
              <a:buChar char="•"/>
            </a:pPr>
            <a:r>
              <a:rPr lang="en-US" sz="2800" dirty="0"/>
              <a:t>The design is balanced – you have the same sample size for each group </a:t>
            </a:r>
          </a:p>
          <a:p>
            <a:pPr marL="285750" indent="-285750">
              <a:lnSpc>
                <a:spcPct val="200000"/>
              </a:lnSpc>
              <a:buFont typeface="Arial" charset="0"/>
              <a:buChar char="•"/>
            </a:pPr>
            <a:r>
              <a:rPr lang="en-US" sz="2800" dirty="0"/>
              <a:t>But… ANOVA is fairly robust to violations of these assumptions </a:t>
            </a:r>
          </a:p>
        </p:txBody>
      </p:sp>
    </p:spTree>
    <p:extLst>
      <p:ext uri="{BB962C8B-B14F-4D97-AF65-F5344CB8AC3E}">
        <p14:creationId xmlns:p14="http://schemas.microsoft.com/office/powerpoint/2010/main" val="1726743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 Non-Parametric Alternative </a:t>
            </a:r>
          </a:p>
        </p:txBody>
      </p:sp>
      <p:sp>
        <p:nvSpPr>
          <p:cNvPr id="4" name="TextBox 3"/>
          <p:cNvSpPr txBox="1"/>
          <p:nvPr/>
        </p:nvSpPr>
        <p:spPr>
          <a:xfrm>
            <a:off x="619463" y="1407044"/>
            <a:ext cx="8875378" cy="3108543"/>
          </a:xfrm>
          <a:prstGeom prst="rect">
            <a:avLst/>
          </a:prstGeom>
          <a:noFill/>
        </p:spPr>
        <p:txBody>
          <a:bodyPr wrap="none" rtlCol="0">
            <a:spAutoFit/>
          </a:bodyPr>
          <a:lstStyle/>
          <a:p>
            <a:pPr marL="457200" indent="-457200">
              <a:buFont typeface="Arial" charset="0"/>
              <a:buChar char="•"/>
            </a:pPr>
            <a:r>
              <a:rPr lang="en-US" sz="2800" dirty="0" err="1"/>
              <a:t>Kruskal</a:t>
            </a:r>
            <a:r>
              <a:rPr lang="en-US" sz="2800" dirty="0"/>
              <a:t>-Wallis Test </a:t>
            </a:r>
          </a:p>
          <a:p>
            <a:pPr marL="457200" indent="-457200">
              <a:buFont typeface="Arial" charset="0"/>
              <a:buChar char="•"/>
            </a:pPr>
            <a:r>
              <a:rPr lang="en-US" sz="2800" dirty="0"/>
              <a:t>Based on ranks </a:t>
            </a:r>
          </a:p>
          <a:p>
            <a:pPr marL="457200" indent="-457200">
              <a:buFont typeface="Arial" charset="0"/>
              <a:buChar char="•"/>
            </a:pPr>
            <a:r>
              <a:rPr lang="en-US" sz="2800" dirty="0"/>
              <a:t>The multiple-group version of the Mann-Whitney U-test </a:t>
            </a:r>
          </a:p>
          <a:p>
            <a:endParaRPr lang="en-US" sz="2800" dirty="0"/>
          </a:p>
          <a:p>
            <a:r>
              <a:rPr lang="en-US" sz="2800" dirty="0"/>
              <a:t>R-implementation: </a:t>
            </a:r>
          </a:p>
          <a:p>
            <a:br>
              <a:rPr lang="en-US" sz="2800" dirty="0"/>
            </a:b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950" y="3837366"/>
            <a:ext cx="10452100" cy="2298700"/>
          </a:xfrm>
          <a:prstGeom prst="rect">
            <a:avLst/>
          </a:prstGeom>
        </p:spPr>
      </p:pic>
      <p:cxnSp>
        <p:nvCxnSpPr>
          <p:cNvPr id="6" name="Straight Arrow Connector 5"/>
          <p:cNvCxnSpPr/>
          <p:nvPr/>
        </p:nvCxnSpPr>
        <p:spPr>
          <a:xfrm flipH="1">
            <a:off x="9974179" y="3489158"/>
            <a:ext cx="319966" cy="19002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33296" y="2499650"/>
            <a:ext cx="2200924" cy="923330"/>
          </a:xfrm>
          <a:prstGeom prst="rect">
            <a:avLst/>
          </a:prstGeom>
          <a:noFill/>
        </p:spPr>
        <p:txBody>
          <a:bodyPr wrap="none" rtlCol="0">
            <a:spAutoFit/>
          </a:bodyPr>
          <a:lstStyle/>
          <a:p>
            <a:r>
              <a:rPr lang="en-US" dirty="0"/>
              <a:t>p-value suggests this </a:t>
            </a:r>
          </a:p>
          <a:p>
            <a:r>
              <a:rPr lang="en-US" dirty="0"/>
              <a:t>test has lower power</a:t>
            </a:r>
          </a:p>
          <a:p>
            <a:r>
              <a:rPr lang="en-US" dirty="0"/>
              <a:t>than ANOVA</a:t>
            </a:r>
          </a:p>
        </p:txBody>
      </p:sp>
    </p:spTree>
    <p:extLst>
      <p:ext uri="{BB962C8B-B14F-4D97-AF65-F5344CB8AC3E}">
        <p14:creationId xmlns:p14="http://schemas.microsoft.com/office/powerpoint/2010/main" val="7001130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 Non-Parametric post-hoc </a:t>
            </a:r>
          </a:p>
        </p:txBody>
      </p:sp>
      <p:sp>
        <p:nvSpPr>
          <p:cNvPr id="4" name="TextBox 3"/>
          <p:cNvSpPr txBox="1"/>
          <p:nvPr/>
        </p:nvSpPr>
        <p:spPr>
          <a:xfrm>
            <a:off x="251715" y="1317592"/>
            <a:ext cx="5761459" cy="2739211"/>
          </a:xfrm>
          <a:prstGeom prst="rect">
            <a:avLst/>
          </a:prstGeom>
          <a:noFill/>
        </p:spPr>
        <p:txBody>
          <a:bodyPr wrap="square" rtlCol="0">
            <a:spAutoFit/>
          </a:bodyPr>
          <a:lstStyle/>
          <a:p>
            <a:pPr marL="457200" indent="-457200">
              <a:buFont typeface="Arial" charset="0"/>
              <a:buChar char="•"/>
            </a:pPr>
            <a:r>
              <a:rPr lang="en-US" sz="2800" dirty="0"/>
              <a:t>Dunn’s test </a:t>
            </a:r>
            <a:r>
              <a:rPr lang="mr-IN" sz="2800" dirty="0"/>
              <a:t>–</a:t>
            </a:r>
            <a:r>
              <a:rPr lang="en-US" sz="2800" dirty="0"/>
              <a:t> is the non-parametric equivalent of the Tukey </a:t>
            </a:r>
          </a:p>
          <a:p>
            <a:endParaRPr lang="en-US" sz="2800" dirty="0"/>
          </a:p>
          <a:p>
            <a:pPr lvl="1"/>
            <a:r>
              <a:rPr lang="en-US" sz="1600" dirty="0"/>
              <a:t>Not in base R need to install:</a:t>
            </a:r>
          </a:p>
          <a:p>
            <a:pPr lvl="1"/>
            <a:r>
              <a:rPr lang="en-US" sz="1600" dirty="0" err="1"/>
              <a:t>install.packages</a:t>
            </a:r>
            <a:r>
              <a:rPr lang="en-US" sz="1600" dirty="0"/>
              <a:t>(“</a:t>
            </a:r>
            <a:r>
              <a:rPr lang="en-US" sz="1600" dirty="0" err="1"/>
              <a:t>dunn.test</a:t>
            </a:r>
            <a:r>
              <a:rPr lang="en-US" sz="1600" dirty="0"/>
              <a:t>”, dependencies=TRUE) </a:t>
            </a:r>
          </a:p>
          <a:p>
            <a:br>
              <a:rPr lang="en-US" sz="2800" dirty="0"/>
            </a:br>
            <a:endParaRPr lang="en-US" sz="2800" dirty="0"/>
          </a:p>
        </p:txBody>
      </p:sp>
      <p:grpSp>
        <p:nvGrpSpPr>
          <p:cNvPr id="11" name="Group 10"/>
          <p:cNvGrpSpPr/>
          <p:nvPr/>
        </p:nvGrpSpPr>
        <p:grpSpPr>
          <a:xfrm>
            <a:off x="6400800" y="1073791"/>
            <a:ext cx="5533881" cy="5426400"/>
            <a:chOff x="5510365" y="1546190"/>
            <a:chExt cx="5082533" cy="4983818"/>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0365" y="1868557"/>
              <a:ext cx="5082532" cy="4661451"/>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2521" b="11310"/>
            <a:stretch/>
          </p:blipFill>
          <p:spPr>
            <a:xfrm>
              <a:off x="5510366" y="1546190"/>
              <a:ext cx="5082532" cy="1087678"/>
            </a:xfrm>
            <a:prstGeom prst="rect">
              <a:avLst/>
            </a:prstGeom>
          </p:spPr>
        </p:pic>
      </p:grpSp>
      <p:grpSp>
        <p:nvGrpSpPr>
          <p:cNvPr id="16" name="Group 15"/>
          <p:cNvGrpSpPr/>
          <p:nvPr/>
        </p:nvGrpSpPr>
        <p:grpSpPr>
          <a:xfrm>
            <a:off x="7444409" y="4902742"/>
            <a:ext cx="4369904" cy="1044169"/>
            <a:chOff x="7444409" y="4902742"/>
            <a:chExt cx="4369904" cy="1044169"/>
          </a:xfrm>
        </p:grpSpPr>
        <p:sp>
          <p:nvSpPr>
            <p:cNvPr id="12" name="Rectangle 11"/>
            <p:cNvSpPr/>
            <p:nvPr/>
          </p:nvSpPr>
          <p:spPr>
            <a:xfrm>
              <a:off x="7444409" y="4902743"/>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312426" y="4902742"/>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1029122" y="5512342"/>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2875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ANOVA Summary </a:t>
            </a:r>
          </a:p>
        </p:txBody>
      </p:sp>
      <p:sp>
        <p:nvSpPr>
          <p:cNvPr id="4" name="TextBox 3"/>
          <p:cNvSpPr txBox="1"/>
          <p:nvPr/>
        </p:nvSpPr>
        <p:spPr>
          <a:xfrm>
            <a:off x="496670" y="1029357"/>
            <a:ext cx="11198660" cy="5262979"/>
          </a:xfrm>
          <a:prstGeom prst="rect">
            <a:avLst/>
          </a:prstGeom>
          <a:noFill/>
        </p:spPr>
        <p:txBody>
          <a:bodyPr wrap="square" rtlCol="0">
            <a:spAutoFit/>
          </a:bodyPr>
          <a:lstStyle/>
          <a:p>
            <a:pPr marL="457200" indent="-457200">
              <a:buFont typeface="Arial" charset="0"/>
              <a:buChar char="•"/>
            </a:pPr>
            <a:r>
              <a:rPr lang="en-US" sz="2800" dirty="0"/>
              <a:t>ANOVA is the foundation of essentially all tests comparing multiple means </a:t>
            </a:r>
          </a:p>
          <a:p>
            <a:pPr marL="457200" indent="-457200">
              <a:buFont typeface="Arial" charset="0"/>
              <a:buChar char="•"/>
            </a:pPr>
            <a:r>
              <a:rPr lang="en-US" sz="2800" dirty="0"/>
              <a:t>Don’t make it too complicated – the null hypothesis is simple: they are all the same. </a:t>
            </a:r>
          </a:p>
          <a:p>
            <a:pPr marL="457200" indent="-457200">
              <a:buFont typeface="Arial" charset="0"/>
              <a:buChar char="•"/>
            </a:pPr>
            <a:r>
              <a:rPr lang="en-US" sz="2800" dirty="0"/>
              <a:t>Post-hoc tests are important for determining which means are the source of a significant ANOVA.</a:t>
            </a:r>
          </a:p>
          <a:p>
            <a:pPr marL="457200" indent="-457200">
              <a:buFont typeface="Arial" charset="0"/>
              <a:buChar char="•"/>
            </a:pPr>
            <a:r>
              <a:rPr lang="en-US" sz="2800" dirty="0"/>
              <a:t>You can only justify a post-hoc test if the ANOVA is significant in the first place.</a:t>
            </a:r>
          </a:p>
          <a:p>
            <a:pPr marL="457200" indent="-457200">
              <a:buFont typeface="Arial" charset="0"/>
              <a:buChar char="•"/>
            </a:pPr>
            <a:r>
              <a:rPr lang="en-US" sz="2800" dirty="0"/>
              <a:t>Before applying ANOVA, check that your data fit the assumptions (consider transforming the data lots of times this will be based on your biological knowledge because you will have insufficient data to say much about the observed distribution) </a:t>
            </a:r>
          </a:p>
        </p:txBody>
      </p:sp>
    </p:spTree>
    <p:extLst>
      <p:ext uri="{BB962C8B-B14F-4D97-AF65-F5344CB8AC3E}">
        <p14:creationId xmlns:p14="http://schemas.microsoft.com/office/powerpoint/2010/main" val="7363058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Correlation and Causation</a:t>
            </a:r>
          </a:p>
        </p:txBody>
      </p:sp>
      <p:sp>
        <p:nvSpPr>
          <p:cNvPr id="4" name="TextBox 3"/>
          <p:cNvSpPr txBox="1"/>
          <p:nvPr/>
        </p:nvSpPr>
        <p:spPr>
          <a:xfrm>
            <a:off x="341671" y="1175549"/>
            <a:ext cx="6869357" cy="1815882"/>
          </a:xfrm>
          <a:prstGeom prst="rect">
            <a:avLst/>
          </a:prstGeom>
          <a:noFill/>
        </p:spPr>
        <p:txBody>
          <a:bodyPr wrap="square" rtlCol="0">
            <a:spAutoFit/>
          </a:bodyPr>
          <a:lstStyle/>
          <a:p>
            <a:r>
              <a:rPr lang="en-US" sz="2800" dirty="0"/>
              <a:t>The correlation is a foundational concept in the biological sciences </a:t>
            </a:r>
          </a:p>
          <a:p>
            <a:endParaRPr lang="en-US" sz="2800" dirty="0"/>
          </a:p>
          <a:p>
            <a:r>
              <a:rPr lang="en-US" sz="2800" dirty="0"/>
              <a:t>Pearson’s correlation coefficient: </a:t>
            </a:r>
          </a:p>
        </p:txBody>
      </p:sp>
      <mc:AlternateContent xmlns:mc="http://schemas.openxmlformats.org/markup-compatibility/2006" xmlns:a14="http://schemas.microsoft.com/office/drawing/2010/main">
        <mc:Choice Requires="a14">
          <p:sp>
            <p:nvSpPr>
              <p:cNvPr id="3" name="Rectangle 2"/>
              <p:cNvSpPr/>
              <p:nvPr/>
            </p:nvSpPr>
            <p:spPr>
              <a:xfrm>
                <a:off x="623833" y="3524701"/>
                <a:ext cx="3267946" cy="1033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rPr>
                        <m:t>𝑟</m:t>
                      </m:r>
                      <m:d>
                        <m:dPr>
                          <m:ctrlPr>
                            <a:rPr lang="en-US" sz="2800" i="1">
                              <a:latin typeface="Cambria Math" panose="02040503050406030204" pitchFamily="18" charset="0"/>
                            </a:rPr>
                          </m:ctrlPr>
                        </m:dPr>
                        <m:e>
                          <m:r>
                            <a:rPr lang="en-US" sz="2800" i="1">
                              <a:latin typeface="Cambria Math" charset="0"/>
                            </a:rPr>
                            <m:t>𝑋</m:t>
                          </m:r>
                          <m:r>
                            <a:rPr lang="en-US" sz="2800" i="1">
                              <a:latin typeface="Cambria Math" charset="0"/>
                            </a:rPr>
                            <m:t>,</m:t>
                          </m:r>
                          <m:r>
                            <a:rPr lang="en-US" sz="2800" i="1">
                              <a:latin typeface="Cambria Math" charset="0"/>
                            </a:rPr>
                            <m:t>𝑌</m:t>
                          </m:r>
                        </m:e>
                      </m:d>
                      <m:r>
                        <a:rPr lang="en-US" sz="2800" i="1">
                          <a:latin typeface="Cambria Math" charset="0"/>
                        </a:rPr>
                        <m:t>=</m:t>
                      </m:r>
                      <m:f>
                        <m:fPr>
                          <m:ctrlPr>
                            <a:rPr lang="mr-IN" sz="2800" i="1">
                              <a:latin typeface="Cambria Math" panose="02040503050406030204" pitchFamily="18" charset="0"/>
                            </a:rPr>
                          </m:ctrlPr>
                        </m:fPr>
                        <m:num>
                          <m:r>
                            <a:rPr lang="en-US" sz="2800" i="1">
                              <a:latin typeface="Cambria Math" charset="0"/>
                            </a:rPr>
                            <m:t>𝑐𝑜𝑣</m:t>
                          </m:r>
                          <m:r>
                            <a:rPr lang="en-US" sz="2800" i="1">
                              <a:latin typeface="Cambria Math" charset="0"/>
                            </a:rPr>
                            <m:t>(</m:t>
                          </m:r>
                          <m:r>
                            <a:rPr lang="en-US" sz="2800" i="1">
                              <a:latin typeface="Cambria Math" charset="0"/>
                            </a:rPr>
                            <m:t>𝑋</m:t>
                          </m:r>
                          <m:r>
                            <a:rPr lang="en-US" sz="2800" i="1">
                              <a:latin typeface="Cambria Math" charset="0"/>
                            </a:rPr>
                            <m:t>,</m:t>
                          </m:r>
                          <m:r>
                            <a:rPr lang="en-US" sz="2800" i="1">
                              <a:latin typeface="Cambria Math" charset="0"/>
                            </a:rPr>
                            <m:t>𝑌</m:t>
                          </m:r>
                          <m:r>
                            <a:rPr lang="en-US" sz="2800" i="1">
                              <a:latin typeface="Cambria Math" charset="0"/>
                            </a:rPr>
                            <m:t>)</m:t>
                          </m:r>
                        </m:num>
                        <m:den>
                          <m:sSub>
                            <m:sSubPr>
                              <m:ctrlPr>
                                <a:rPr lang="en-US" sz="2800" i="1">
                                  <a:latin typeface="Cambria Math" panose="02040503050406030204" pitchFamily="18" charset="0"/>
                                </a:rPr>
                              </m:ctrlPr>
                            </m:sSubPr>
                            <m:e>
                              <m:r>
                                <a:rPr lang="en-US" sz="2800" i="1">
                                  <a:latin typeface="Cambria Math" charset="0"/>
                                </a:rPr>
                                <m:t>𝑠</m:t>
                              </m:r>
                            </m:e>
                            <m:sub>
                              <m:r>
                                <a:rPr lang="en-US" sz="2800" i="1">
                                  <a:latin typeface="Cambria Math" charset="0"/>
                                </a:rPr>
                                <m:t>𝑥</m:t>
                              </m:r>
                            </m:sub>
                          </m:sSub>
                          <m:sSub>
                            <m:sSubPr>
                              <m:ctrlPr>
                                <a:rPr lang="en-US" sz="2800" i="1">
                                  <a:latin typeface="Cambria Math" panose="02040503050406030204" pitchFamily="18" charset="0"/>
                                </a:rPr>
                              </m:ctrlPr>
                            </m:sSubPr>
                            <m:e>
                              <m:r>
                                <a:rPr lang="en-US" sz="2800" i="1">
                                  <a:latin typeface="Cambria Math" charset="0"/>
                                </a:rPr>
                                <m:t>𝑠</m:t>
                              </m:r>
                            </m:e>
                            <m:sub>
                              <m:r>
                                <a:rPr lang="en-US" sz="2800" i="1">
                                  <a:latin typeface="Cambria Math" charset="0"/>
                                </a:rPr>
                                <m:t>𝑦</m:t>
                              </m:r>
                            </m:sub>
                          </m:sSub>
                        </m:den>
                      </m:f>
                    </m:oMath>
                  </m:oMathPara>
                </a14:m>
                <a:endParaRPr lang="en-US" sz="2800" dirty="0"/>
              </a:p>
            </p:txBody>
          </p:sp>
        </mc:Choice>
        <mc:Fallback xmlns="">
          <p:sp>
            <p:nvSpPr>
              <p:cNvPr id="3" name="Rectangle 2"/>
              <p:cNvSpPr>
                <a:spLocks noRot="1" noChangeAspect="1" noMove="1" noResize="1" noEditPoints="1" noAdjustHandles="1" noChangeArrowheads="1" noChangeShapeType="1" noTextEdit="1"/>
              </p:cNvSpPr>
              <p:nvPr/>
            </p:nvSpPr>
            <p:spPr>
              <a:xfrm>
                <a:off x="623833" y="3524701"/>
                <a:ext cx="3267946" cy="1033873"/>
              </a:xfrm>
              <a:prstGeom prst="rect">
                <a:avLst/>
              </a:prstGeom>
              <a:blipFill rotWithShape="0">
                <a:blip r:embed="rId3"/>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6987" y="1175549"/>
            <a:ext cx="1875933" cy="273669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7407" y="1175549"/>
            <a:ext cx="2147264" cy="2713720"/>
          </a:xfrm>
          <a:prstGeom prst="rect">
            <a:avLst/>
          </a:prstGeom>
        </p:spPr>
      </p:pic>
      <p:sp>
        <p:nvSpPr>
          <p:cNvPr id="8" name="TextBox 7"/>
          <p:cNvSpPr txBox="1"/>
          <p:nvPr/>
        </p:nvSpPr>
        <p:spPr>
          <a:xfrm>
            <a:off x="7037407" y="3912243"/>
            <a:ext cx="2147264" cy="646331"/>
          </a:xfrm>
          <a:prstGeom prst="rect">
            <a:avLst/>
          </a:prstGeom>
          <a:noFill/>
        </p:spPr>
        <p:txBody>
          <a:bodyPr wrap="square" rtlCol="0">
            <a:spAutoFit/>
          </a:bodyPr>
          <a:lstStyle/>
          <a:p>
            <a:pPr algn="ctr"/>
            <a:r>
              <a:rPr lang="en-US" dirty="0"/>
              <a:t>Francis Galton</a:t>
            </a:r>
          </a:p>
          <a:p>
            <a:pPr algn="ctr"/>
            <a:r>
              <a:rPr lang="en-US" dirty="0"/>
              <a:t>1822 - 1911</a:t>
            </a:r>
          </a:p>
        </p:txBody>
      </p:sp>
      <p:sp>
        <p:nvSpPr>
          <p:cNvPr id="9" name="TextBox 8"/>
          <p:cNvSpPr txBox="1"/>
          <p:nvPr/>
        </p:nvSpPr>
        <p:spPr>
          <a:xfrm>
            <a:off x="9606987" y="3912243"/>
            <a:ext cx="1875933" cy="646331"/>
          </a:xfrm>
          <a:prstGeom prst="rect">
            <a:avLst/>
          </a:prstGeom>
          <a:noFill/>
        </p:spPr>
        <p:txBody>
          <a:bodyPr wrap="square" rtlCol="0">
            <a:spAutoFit/>
          </a:bodyPr>
          <a:lstStyle/>
          <a:p>
            <a:pPr algn="ctr"/>
            <a:r>
              <a:rPr lang="en-US" dirty="0"/>
              <a:t>Karl Pearson</a:t>
            </a:r>
          </a:p>
          <a:p>
            <a:pPr algn="ctr"/>
            <a:r>
              <a:rPr lang="en-US" dirty="0"/>
              <a:t>1857 - 1936</a:t>
            </a:r>
          </a:p>
        </p:txBody>
      </p:sp>
      <mc:AlternateContent xmlns:mc="http://schemas.openxmlformats.org/markup-compatibility/2006" xmlns:a14="http://schemas.microsoft.com/office/drawing/2010/main">
        <mc:Choice Requires="a14">
          <p:sp>
            <p:nvSpPr>
              <p:cNvPr id="10" name="Rectangle 9"/>
              <p:cNvSpPr/>
              <p:nvPr/>
            </p:nvSpPr>
            <p:spPr>
              <a:xfrm>
                <a:off x="623833" y="5003408"/>
                <a:ext cx="4662238" cy="8329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𝑐𝑜𝑣</m:t>
                      </m:r>
                      <m:d>
                        <m:dPr>
                          <m:ctrlPr>
                            <a:rPr lang="en-US" sz="2400" i="1">
                              <a:latin typeface="Cambria Math" panose="02040503050406030204" pitchFamily="18" charset="0"/>
                            </a:rPr>
                          </m:ctrlPr>
                        </m:dPr>
                        <m:e>
                          <m:r>
                            <a:rPr lang="en-US" sz="2400" i="1">
                              <a:latin typeface="Cambria Math" charset="0"/>
                            </a:rPr>
                            <m:t>𝑋</m:t>
                          </m:r>
                          <m:r>
                            <a:rPr lang="en-US" sz="2400" i="1">
                              <a:latin typeface="Cambria Math" charset="0"/>
                            </a:rPr>
                            <m:t>,</m:t>
                          </m:r>
                          <m:r>
                            <a:rPr lang="en-US" sz="2400" i="1">
                              <a:latin typeface="Cambria Math" charset="0"/>
                            </a:rPr>
                            <m:t>𝑌</m:t>
                          </m:r>
                        </m:e>
                      </m:d>
                      <m:r>
                        <a:rPr lang="en-US" sz="2400" i="1">
                          <a:latin typeface="Cambria Math" charset="0"/>
                        </a:rPr>
                        <m:t>=</m:t>
                      </m:r>
                      <m:f>
                        <m:fPr>
                          <m:ctrlPr>
                            <a:rPr lang="mr-IN" sz="2400" i="1">
                              <a:latin typeface="Cambria Math" panose="02040503050406030204" pitchFamily="18" charset="0"/>
                            </a:rPr>
                          </m:ctrlPr>
                        </m:fPr>
                        <m:num>
                          <m:nary>
                            <m:naryPr>
                              <m:chr m:val="∑"/>
                              <m:ctrlPr>
                                <a:rPr lang="is-IS" sz="2400" i="1">
                                  <a:latin typeface="Cambria Math" panose="02040503050406030204" pitchFamily="18" charset="0"/>
                                </a:rPr>
                              </m:ctrlPr>
                            </m:naryPr>
                            <m:sub>
                              <m:r>
                                <m:rPr>
                                  <m:brk m:alnAt="23"/>
                                </m:rPr>
                                <a:rPr lang="en-US" sz="2400" i="1">
                                  <a:latin typeface="Cambria Math" charset="0"/>
                                </a:rPr>
                                <m:t>𝑖</m:t>
                              </m:r>
                              <m:r>
                                <a:rPr lang="en-US" sz="2400" i="1">
                                  <a:latin typeface="Cambria Math" charset="0"/>
                                </a:rPr>
                                <m:t>=1</m:t>
                              </m:r>
                            </m:sub>
                            <m:sup>
                              <m:r>
                                <a:rPr lang="en-US" sz="2400" i="1">
                                  <a:latin typeface="Cambria Math" charset="0"/>
                                </a:rPr>
                                <m:t>𝑛</m:t>
                              </m:r>
                            </m:sup>
                            <m:e>
                              <m:d>
                                <m:dPr>
                                  <m:ctrlPr>
                                    <a:rPr lang="mr-IN"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𝑖</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𝑋</m:t>
                                      </m:r>
                                    </m:e>
                                  </m:acc>
                                </m:e>
                              </m:d>
                              <m:d>
                                <m:dPr>
                                  <m:ctrlPr>
                                    <a:rPr lang="mr-IN"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𝑌</m:t>
                                      </m:r>
                                    </m:e>
                                    <m:sub>
                                      <m:r>
                                        <a:rPr lang="en-US" sz="2400" i="1">
                                          <a:latin typeface="Cambria Math" charset="0"/>
                                        </a:rPr>
                                        <m:t>𝑖</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𝑌</m:t>
                                      </m:r>
                                    </m:e>
                                  </m:acc>
                                </m:e>
                              </m:d>
                            </m:e>
                          </m:nary>
                        </m:num>
                        <m:den>
                          <m:r>
                            <a:rPr lang="en-US" sz="2400" i="1">
                              <a:latin typeface="Cambria Math" charset="0"/>
                            </a:rPr>
                            <m:t>𝑛</m:t>
                          </m:r>
                          <m:r>
                            <a:rPr lang="en-US" sz="2400" i="1">
                              <a:latin typeface="Cambria Math" charset="0"/>
                            </a:rPr>
                            <m:t>−1</m:t>
                          </m:r>
                        </m:den>
                      </m:f>
                    </m:oMath>
                  </m:oMathPara>
                </a14:m>
                <a:endParaRPr lang="en-US" sz="2400" dirty="0"/>
              </a:p>
            </p:txBody>
          </p:sp>
        </mc:Choice>
        <mc:Fallback xmlns="">
          <p:sp>
            <p:nvSpPr>
              <p:cNvPr id="10" name="Rectangle 9"/>
              <p:cNvSpPr>
                <a:spLocks noRot="1" noChangeAspect="1" noMove="1" noResize="1" noEditPoints="1" noAdjustHandles="1" noChangeArrowheads="1" noChangeShapeType="1" noTextEdit="1"/>
              </p:cNvSpPr>
              <p:nvPr/>
            </p:nvSpPr>
            <p:spPr>
              <a:xfrm>
                <a:off x="623833" y="5003408"/>
                <a:ext cx="4662238" cy="832920"/>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92386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Today</a:t>
            </a:r>
          </a:p>
        </p:txBody>
      </p:sp>
      <p:sp>
        <p:nvSpPr>
          <p:cNvPr id="3" name="Rectangle 2"/>
          <p:cNvSpPr/>
          <p:nvPr/>
        </p:nvSpPr>
        <p:spPr>
          <a:xfrm>
            <a:off x="214641" y="1109317"/>
            <a:ext cx="8595359" cy="1384995"/>
          </a:xfrm>
          <a:prstGeom prst="rect">
            <a:avLst/>
          </a:prstGeom>
        </p:spPr>
        <p:txBody>
          <a:bodyPr wrap="square">
            <a:spAutoFit/>
          </a:bodyPr>
          <a:lstStyle/>
          <a:p>
            <a:pPr marL="742950" indent="-742950">
              <a:buFont typeface="+mj-lt"/>
              <a:buAutoNum type="arabicParenR"/>
            </a:pPr>
            <a:r>
              <a:rPr lang="en-US" sz="2800" dirty="0"/>
              <a:t>Experimental design</a:t>
            </a:r>
          </a:p>
          <a:p>
            <a:pPr marL="742950" indent="-742950">
              <a:buFont typeface="+mj-lt"/>
              <a:buAutoNum type="arabicParenR"/>
            </a:pPr>
            <a:r>
              <a:rPr lang="en-US" sz="2800" dirty="0"/>
              <a:t>ANOVA</a:t>
            </a:r>
          </a:p>
          <a:p>
            <a:pPr marL="742950" indent="-742950">
              <a:buFont typeface="+mj-lt"/>
              <a:buAutoNum type="arabicParenR"/>
            </a:pPr>
            <a:r>
              <a:rPr lang="en-US" sz="2800" dirty="0"/>
              <a:t>Correlation and Covariance</a:t>
            </a:r>
          </a:p>
        </p:txBody>
      </p:sp>
    </p:spTree>
    <p:extLst>
      <p:ext uri="{BB962C8B-B14F-4D97-AF65-F5344CB8AC3E}">
        <p14:creationId xmlns:p14="http://schemas.microsoft.com/office/powerpoint/2010/main" val="19027049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565" b="13175"/>
          <a:stretch/>
        </p:blipFill>
        <p:spPr>
          <a:xfrm>
            <a:off x="2338086" y="1299750"/>
            <a:ext cx="8185816" cy="4614914"/>
          </a:xfrm>
          <a:prstGeom prst="rect">
            <a:avLst/>
          </a:prstGeom>
        </p:spPr>
      </p:pic>
    </p:spTree>
    <p:extLst>
      <p:ext uri="{BB962C8B-B14F-4D97-AF65-F5344CB8AC3E}">
        <p14:creationId xmlns:p14="http://schemas.microsoft.com/office/powerpoint/2010/main" val="1167859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098" y="1299749"/>
            <a:ext cx="8851610" cy="5312664"/>
          </a:xfrm>
          <a:prstGeom prst="rect">
            <a:avLst/>
          </a:prstGeom>
        </p:spPr>
      </p:pic>
      <p:sp>
        <p:nvSpPr>
          <p:cNvPr id="4" name="TextBox 3"/>
          <p:cNvSpPr txBox="1"/>
          <p:nvPr/>
        </p:nvSpPr>
        <p:spPr>
          <a:xfrm rot="16200000">
            <a:off x="924785" y="2895600"/>
            <a:ext cx="2132956" cy="646331"/>
          </a:xfrm>
          <a:prstGeom prst="rect">
            <a:avLst/>
          </a:prstGeom>
          <a:solidFill>
            <a:schemeClr val="bg1"/>
          </a:solidFill>
        </p:spPr>
        <p:txBody>
          <a:bodyPr wrap="none" rtlCol="0">
            <a:spAutoFit/>
          </a:bodyPr>
          <a:lstStyle/>
          <a:p>
            <a:r>
              <a:rPr lang="en-US" dirty="0"/>
              <a:t>Average number of</a:t>
            </a:r>
          </a:p>
          <a:p>
            <a:r>
              <a:rPr lang="en-US" dirty="0"/>
              <a:t>home runs per game</a:t>
            </a:r>
          </a:p>
        </p:txBody>
      </p:sp>
    </p:spTree>
    <p:extLst>
      <p:ext uri="{BB962C8B-B14F-4D97-AF65-F5344CB8AC3E}">
        <p14:creationId xmlns:p14="http://schemas.microsoft.com/office/powerpoint/2010/main" val="103296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Pearson’s Correlation Coefficient </a:t>
            </a:r>
          </a:p>
        </p:txBody>
      </p:sp>
      <p:sp>
        <p:nvSpPr>
          <p:cNvPr id="4" name="TextBox 3"/>
          <p:cNvSpPr txBox="1"/>
          <p:nvPr/>
        </p:nvSpPr>
        <p:spPr>
          <a:xfrm>
            <a:off x="619463" y="1407044"/>
            <a:ext cx="10670422" cy="3903504"/>
          </a:xfrm>
          <a:prstGeom prst="rect">
            <a:avLst/>
          </a:prstGeom>
          <a:noFill/>
        </p:spPr>
        <p:txBody>
          <a:bodyPr wrap="none" rtlCol="0">
            <a:spAutoFit/>
          </a:bodyPr>
          <a:lstStyle/>
          <a:p>
            <a:pPr>
              <a:lnSpc>
                <a:spcPct val="150000"/>
              </a:lnSpc>
            </a:pPr>
            <a:r>
              <a:rPr lang="en-US" sz="2800" dirty="0"/>
              <a:t>Assumes that the data are roughly from a bivariate normal distribution </a:t>
            </a:r>
          </a:p>
          <a:p>
            <a:pPr>
              <a:lnSpc>
                <a:spcPct val="150000"/>
              </a:lnSpc>
            </a:pPr>
            <a:endParaRPr lang="en-US" sz="2800" dirty="0"/>
          </a:p>
          <a:p>
            <a:pPr>
              <a:lnSpc>
                <a:spcPct val="150000"/>
              </a:lnSpc>
            </a:pPr>
            <a:r>
              <a:rPr lang="en-US" sz="2800" dirty="0"/>
              <a:t>Would </a:t>
            </a:r>
            <a:r>
              <a:rPr lang="en-US" sz="2800" b="1" dirty="0"/>
              <a:t>not </a:t>
            </a:r>
            <a:r>
              <a:rPr lang="en-US" sz="2800" dirty="0"/>
              <a:t>be appropriate when: </a:t>
            </a:r>
          </a:p>
          <a:p>
            <a:pPr marL="457200" indent="-457200">
              <a:lnSpc>
                <a:spcPct val="150000"/>
              </a:lnSpc>
              <a:buFont typeface="Arial" charset="0"/>
              <a:buChar char="•"/>
            </a:pPr>
            <a:r>
              <a:rPr lang="en-US" sz="2800" dirty="0"/>
              <a:t>Relationship is non-linear (possible solutions?)</a:t>
            </a:r>
          </a:p>
          <a:p>
            <a:pPr marL="457200" indent="-457200">
              <a:lnSpc>
                <a:spcPct val="150000"/>
              </a:lnSpc>
              <a:buFont typeface="Arial" charset="0"/>
              <a:buChar char="•"/>
            </a:pPr>
            <a:r>
              <a:rPr lang="en-US" sz="2800" dirty="0"/>
              <a:t>Dataset contains extreme outliers (evaluate leverage)</a:t>
            </a:r>
          </a:p>
          <a:p>
            <a:pPr marL="457200" indent="-457200">
              <a:lnSpc>
                <a:spcPct val="150000"/>
              </a:lnSpc>
              <a:buFont typeface="Arial" charset="0"/>
              <a:buChar char="•"/>
            </a:pPr>
            <a:r>
              <a:rPr lang="en-US" sz="2800" dirty="0"/>
              <a:t>Data are in multiple distinct clouds of points (what could cause this?)</a:t>
            </a:r>
          </a:p>
        </p:txBody>
      </p:sp>
    </p:spTree>
    <p:extLst>
      <p:ext uri="{BB962C8B-B14F-4D97-AF65-F5344CB8AC3E}">
        <p14:creationId xmlns:p14="http://schemas.microsoft.com/office/powerpoint/2010/main" val="1489358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Good data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862" y="1021525"/>
            <a:ext cx="7712276" cy="5639705"/>
          </a:xfrm>
          <a:prstGeom prst="rect">
            <a:avLst/>
          </a:prstGeom>
        </p:spPr>
      </p:pic>
    </p:spTree>
    <p:extLst>
      <p:ext uri="{BB962C8B-B14F-4D97-AF65-F5344CB8AC3E}">
        <p14:creationId xmlns:p14="http://schemas.microsoft.com/office/powerpoint/2010/main" val="9756507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Bad data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174" y="1074715"/>
            <a:ext cx="7683651" cy="5598089"/>
          </a:xfrm>
          <a:prstGeom prst="rect">
            <a:avLst/>
          </a:prstGeom>
        </p:spPr>
      </p:pic>
    </p:spTree>
    <p:extLst>
      <p:ext uri="{BB962C8B-B14F-4D97-AF65-F5344CB8AC3E}">
        <p14:creationId xmlns:p14="http://schemas.microsoft.com/office/powerpoint/2010/main" val="254717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Spearman’s Rank Correlation </a:t>
            </a:r>
          </a:p>
        </p:txBody>
      </p:sp>
      <p:sp>
        <p:nvSpPr>
          <p:cNvPr id="4" name="TextBox 3"/>
          <p:cNvSpPr txBox="1"/>
          <p:nvPr/>
        </p:nvSpPr>
        <p:spPr>
          <a:xfrm>
            <a:off x="694481" y="1326021"/>
            <a:ext cx="10330172" cy="1815882"/>
          </a:xfrm>
          <a:prstGeom prst="rect">
            <a:avLst/>
          </a:prstGeom>
          <a:noFill/>
        </p:spPr>
        <p:txBody>
          <a:bodyPr wrap="square" rtlCol="0">
            <a:spAutoFit/>
          </a:bodyPr>
          <a:lstStyle/>
          <a:p>
            <a:r>
              <a:rPr lang="en-US" sz="2800" dirty="0"/>
              <a:t>An alternative to Pearson’s correlation coefficient for data that depart substantially from bivariate normality </a:t>
            </a:r>
          </a:p>
          <a:p>
            <a:endParaRPr lang="en-US" sz="2800" dirty="0"/>
          </a:p>
          <a:p>
            <a:r>
              <a:rPr lang="en-US" sz="2800" dirty="0"/>
              <a:t>Based on ranks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659" y="2374288"/>
            <a:ext cx="4728295" cy="4333241"/>
          </a:xfrm>
          <a:prstGeom prst="rect">
            <a:avLst/>
          </a:prstGeom>
        </p:spPr>
      </p:pic>
    </p:spTree>
    <p:extLst>
      <p:ext uri="{BB962C8B-B14F-4D97-AF65-F5344CB8AC3E}">
        <p14:creationId xmlns:p14="http://schemas.microsoft.com/office/powerpoint/2010/main" val="18775049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Correlation Summary </a:t>
            </a:r>
          </a:p>
        </p:txBody>
      </p:sp>
      <p:sp>
        <p:nvSpPr>
          <p:cNvPr id="4" name="TextBox 3"/>
          <p:cNvSpPr txBox="1"/>
          <p:nvPr/>
        </p:nvSpPr>
        <p:spPr>
          <a:xfrm>
            <a:off x="694481" y="1326021"/>
            <a:ext cx="10330172" cy="4739759"/>
          </a:xfrm>
          <a:prstGeom prst="rect">
            <a:avLst/>
          </a:prstGeom>
          <a:noFill/>
        </p:spPr>
        <p:txBody>
          <a:bodyPr wrap="square" rtlCol="0">
            <a:spAutoFit/>
          </a:bodyPr>
          <a:lstStyle/>
          <a:p>
            <a:pPr marL="457200" indent="-457200">
              <a:buFont typeface="Arial" charset="0"/>
              <a:buChar char="•"/>
            </a:pPr>
            <a:r>
              <a:rPr lang="en-US" sz="2800" dirty="0"/>
              <a:t>Correlations are very important </a:t>
            </a:r>
          </a:p>
          <a:p>
            <a:pPr marL="171450" indent="-171450">
              <a:buFont typeface="Arial" charset="0"/>
              <a:buChar char="•"/>
            </a:pPr>
            <a:endParaRPr lang="en-US" sz="1200" dirty="0"/>
          </a:p>
          <a:p>
            <a:pPr marL="457200" indent="-457200">
              <a:buFont typeface="Arial" charset="0"/>
              <a:buChar char="•"/>
            </a:pPr>
            <a:r>
              <a:rPr lang="en-US" sz="2800" dirty="0"/>
              <a:t>We are interested in correlations between values of treatments and response variables </a:t>
            </a:r>
          </a:p>
          <a:p>
            <a:pPr marL="171450" indent="-171450">
              <a:buFont typeface="Arial" charset="0"/>
              <a:buChar char="•"/>
            </a:pPr>
            <a:endParaRPr lang="en-US" sz="1200" dirty="0"/>
          </a:p>
          <a:p>
            <a:pPr marL="457200" indent="-457200">
              <a:buFont typeface="Arial" charset="0"/>
              <a:buChar char="•"/>
            </a:pPr>
            <a:r>
              <a:rPr lang="en-US" sz="2800" dirty="0"/>
              <a:t>We are interested in correlations between various factors that could affect the response variable </a:t>
            </a:r>
          </a:p>
          <a:p>
            <a:pPr marL="171450" indent="-171450">
              <a:buFont typeface="Arial" charset="0"/>
              <a:buChar char="•"/>
            </a:pPr>
            <a:endParaRPr lang="en-US" sz="1200" dirty="0"/>
          </a:p>
          <a:p>
            <a:pPr marL="457200" indent="-457200">
              <a:buFont typeface="Arial" charset="0"/>
              <a:buChar char="•"/>
            </a:pPr>
            <a:r>
              <a:rPr lang="en-US" sz="2800" dirty="0"/>
              <a:t>We need to think about correlations between explanatory variables and potentially confounding variables </a:t>
            </a:r>
          </a:p>
          <a:p>
            <a:pPr marL="171450" indent="-171450">
              <a:buFont typeface="Arial" charset="0"/>
              <a:buChar char="•"/>
            </a:pPr>
            <a:endParaRPr lang="en-US" sz="1200" dirty="0"/>
          </a:p>
          <a:p>
            <a:pPr marL="457200" indent="-457200">
              <a:buFont typeface="Arial" charset="0"/>
              <a:buChar char="•"/>
            </a:pPr>
            <a:r>
              <a:rPr lang="en-US" sz="2800" b="1" dirty="0"/>
              <a:t>Many types of experiments call for the calculation and consideration of correlation coefficients </a:t>
            </a:r>
            <a:endParaRPr lang="en-US" sz="2800" dirty="0"/>
          </a:p>
        </p:txBody>
      </p:sp>
    </p:spTree>
    <p:extLst>
      <p:ext uri="{BB962C8B-B14F-4D97-AF65-F5344CB8AC3E}">
        <p14:creationId xmlns:p14="http://schemas.microsoft.com/office/powerpoint/2010/main" val="20701916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For Thursday</a:t>
            </a:r>
          </a:p>
        </p:txBody>
      </p:sp>
      <p:sp>
        <p:nvSpPr>
          <p:cNvPr id="6" name="Rectangle 5"/>
          <p:cNvSpPr/>
          <p:nvPr/>
        </p:nvSpPr>
        <p:spPr>
          <a:xfrm>
            <a:off x="100208" y="1297140"/>
            <a:ext cx="11887200" cy="4031873"/>
          </a:xfrm>
          <a:prstGeom prst="rect">
            <a:avLst/>
          </a:prstGeom>
        </p:spPr>
        <p:txBody>
          <a:bodyPr wrap="square">
            <a:spAutoFit/>
          </a:bodyPr>
          <a:lstStyle/>
          <a:p>
            <a:r>
              <a:rPr lang="en-US" sz="3200" dirty="0"/>
              <a:t>Read chapter WS 14-16</a:t>
            </a:r>
          </a:p>
          <a:p>
            <a:endParaRPr lang="en-US" sz="3200" dirty="0"/>
          </a:p>
          <a:p>
            <a:r>
              <a:rPr lang="en-US" sz="3200" dirty="0"/>
              <a:t>Bring laptop to class!</a:t>
            </a:r>
          </a:p>
          <a:p>
            <a:endParaRPr lang="en-US" sz="3200" dirty="0"/>
          </a:p>
          <a:p>
            <a:r>
              <a:rPr lang="en-US" sz="3200" dirty="0"/>
              <a:t>Heath Blackmon  </a:t>
            </a:r>
          </a:p>
          <a:p>
            <a:r>
              <a:rPr lang="en-US" sz="3200" dirty="0"/>
              <a:t>BSBW 309  </a:t>
            </a:r>
          </a:p>
          <a:p>
            <a:r>
              <a:rPr lang="en-US" sz="3200" dirty="0"/>
              <a:t>coleoguy@gmail.com  </a:t>
            </a:r>
          </a:p>
          <a:p>
            <a:r>
              <a:rPr lang="en-US" sz="3200" dirty="0"/>
              <a:t>@coleoguy</a:t>
            </a:r>
          </a:p>
        </p:txBody>
      </p:sp>
      <p:pic>
        <p:nvPicPr>
          <p:cNvPr id="3" name="Picture 2"/>
          <p:cNvPicPr>
            <a:picLocks noChangeAspect="1"/>
          </p:cNvPicPr>
          <p:nvPr/>
        </p:nvPicPr>
        <p:blipFill>
          <a:blip r:embed="rId2"/>
          <a:stretch>
            <a:fillRect/>
          </a:stretch>
        </p:blipFill>
        <p:spPr>
          <a:xfrm>
            <a:off x="6043808" y="1078594"/>
            <a:ext cx="3879428" cy="5467148"/>
          </a:xfrm>
          <a:prstGeom prst="rect">
            <a:avLst/>
          </a:prstGeom>
        </p:spPr>
      </p:pic>
    </p:spTree>
    <p:extLst>
      <p:ext uri="{BB962C8B-B14F-4D97-AF65-F5344CB8AC3E}">
        <p14:creationId xmlns:p14="http://schemas.microsoft.com/office/powerpoint/2010/main" val="771876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Statistical Significance versus Biological Importance </a:t>
            </a:r>
          </a:p>
        </p:txBody>
      </p:sp>
      <p:sp>
        <p:nvSpPr>
          <p:cNvPr id="5" name="Rectangle 4"/>
          <p:cNvSpPr/>
          <p:nvPr/>
        </p:nvSpPr>
        <p:spPr>
          <a:xfrm>
            <a:off x="195432" y="1149293"/>
            <a:ext cx="5623477" cy="5262979"/>
          </a:xfrm>
          <a:prstGeom prst="rect">
            <a:avLst/>
          </a:prstGeom>
        </p:spPr>
        <p:txBody>
          <a:bodyPr wrap="square">
            <a:spAutoFit/>
          </a:bodyPr>
          <a:lstStyle/>
          <a:p>
            <a:r>
              <a:rPr lang="en-US" sz="2400" dirty="0"/>
              <a:t>A </a:t>
            </a:r>
            <a:r>
              <a:rPr lang="en-US" sz="2400" i="1" dirty="0"/>
              <a:t>p</a:t>
            </a:r>
            <a:r>
              <a:rPr lang="en-US" sz="2400" dirty="0"/>
              <a:t>-value is not a sufficient description of the effect of a treatment or variable </a:t>
            </a:r>
          </a:p>
          <a:p>
            <a:endParaRPr lang="en-US" sz="2400" dirty="0"/>
          </a:p>
          <a:p>
            <a:r>
              <a:rPr lang="en-US" sz="2400" dirty="0"/>
              <a:t>Even very small effects can be shown to be highly statistically significant with large enough sample sizes </a:t>
            </a:r>
          </a:p>
          <a:p>
            <a:endParaRPr lang="en-US" sz="2400" dirty="0"/>
          </a:p>
          <a:p>
            <a:r>
              <a:rPr lang="en-US" sz="2400" dirty="0"/>
              <a:t>This issue is especially problematic in the new era of big data (GWAS, Expression studies)</a:t>
            </a:r>
          </a:p>
          <a:p>
            <a:endParaRPr lang="en-US" sz="2400" dirty="0"/>
          </a:p>
          <a:p>
            <a:br>
              <a:rPr lang="en-US" sz="2400" dirty="0"/>
            </a:br>
            <a:endParaRPr lang="en-US" sz="2400" dirty="0"/>
          </a:p>
          <a:p>
            <a:endParaRPr lang="en-US" sz="2400" dirty="0"/>
          </a:p>
        </p:txBody>
      </p:sp>
      <p:grpSp>
        <p:nvGrpSpPr>
          <p:cNvPr id="10" name="Group 9"/>
          <p:cNvGrpSpPr/>
          <p:nvPr/>
        </p:nvGrpSpPr>
        <p:grpSpPr>
          <a:xfrm>
            <a:off x="6162438" y="2196934"/>
            <a:ext cx="5753789" cy="3473697"/>
            <a:chOff x="6162438" y="2196934"/>
            <a:chExt cx="5753789" cy="3473697"/>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2438" y="2196934"/>
              <a:ext cx="5753789" cy="3473697"/>
            </a:xfrm>
            <a:prstGeom prst="rect">
              <a:avLst/>
            </a:prstGeom>
          </p:spPr>
        </p:pic>
        <p:sp>
          <p:nvSpPr>
            <p:cNvPr id="7" name="TextBox 6"/>
            <p:cNvSpPr txBox="1"/>
            <p:nvPr/>
          </p:nvSpPr>
          <p:spPr>
            <a:xfrm>
              <a:off x="7267698" y="2576946"/>
              <a:ext cx="300082" cy="369332"/>
            </a:xfrm>
            <a:prstGeom prst="rect">
              <a:avLst/>
            </a:prstGeom>
            <a:noFill/>
          </p:spPr>
          <p:txBody>
            <a:bodyPr wrap="none" rtlCol="0">
              <a:spAutoFit/>
            </a:bodyPr>
            <a:lstStyle/>
            <a:p>
              <a:r>
                <a:rPr lang="en-US"/>
                <a:t>*</a:t>
              </a:r>
            </a:p>
          </p:txBody>
        </p:sp>
        <p:sp>
          <p:nvSpPr>
            <p:cNvPr id="8" name="TextBox 7"/>
            <p:cNvSpPr txBox="1"/>
            <p:nvPr/>
          </p:nvSpPr>
          <p:spPr>
            <a:xfrm>
              <a:off x="11103903" y="4753906"/>
              <a:ext cx="300082" cy="369332"/>
            </a:xfrm>
            <a:prstGeom prst="rect">
              <a:avLst/>
            </a:prstGeom>
            <a:noFill/>
          </p:spPr>
          <p:txBody>
            <a:bodyPr wrap="none" rtlCol="0">
              <a:spAutoFit/>
            </a:bodyPr>
            <a:lstStyle/>
            <a:p>
              <a:r>
                <a:rPr lang="en-US"/>
                <a:t>*</a:t>
              </a:r>
            </a:p>
          </p:txBody>
        </p:sp>
        <p:sp>
          <p:nvSpPr>
            <p:cNvPr id="9" name="TextBox 8"/>
            <p:cNvSpPr txBox="1"/>
            <p:nvPr/>
          </p:nvSpPr>
          <p:spPr>
            <a:xfrm>
              <a:off x="8570026" y="4423976"/>
              <a:ext cx="300082" cy="369332"/>
            </a:xfrm>
            <a:prstGeom prst="rect">
              <a:avLst/>
            </a:prstGeom>
            <a:noFill/>
          </p:spPr>
          <p:txBody>
            <a:bodyPr wrap="none" rtlCol="0">
              <a:spAutoFit/>
            </a:bodyPr>
            <a:lstStyle/>
            <a:p>
              <a:r>
                <a:rPr lang="en-US"/>
                <a:t>*</a:t>
              </a:r>
            </a:p>
          </p:txBody>
        </p:sp>
      </p:grpSp>
    </p:spTree>
    <p:extLst>
      <p:ext uri="{BB962C8B-B14F-4D97-AF65-F5344CB8AC3E}">
        <p14:creationId xmlns:p14="http://schemas.microsoft.com/office/powerpoint/2010/main" val="53964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Statistical Significance versus Biological Importance </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6234" r="4627"/>
          <a:stretch/>
        </p:blipFill>
        <p:spPr>
          <a:xfrm>
            <a:off x="6845300" y="1778000"/>
            <a:ext cx="4991100" cy="34709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1778000"/>
            <a:ext cx="5715000" cy="1829926"/>
          </a:xfrm>
          <a:prstGeom prst="rect">
            <a:avLst/>
          </a:prstGeom>
        </p:spPr>
      </p:pic>
    </p:spTree>
    <p:extLst>
      <p:ext uri="{BB962C8B-B14F-4D97-AF65-F5344CB8AC3E}">
        <p14:creationId xmlns:p14="http://schemas.microsoft.com/office/powerpoint/2010/main" val="38592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Effect size!</a:t>
            </a:r>
          </a:p>
        </p:txBody>
      </p:sp>
      <p:sp>
        <p:nvSpPr>
          <p:cNvPr id="5" name="TextBox 4"/>
          <p:cNvSpPr txBox="1"/>
          <p:nvPr/>
        </p:nvSpPr>
        <p:spPr>
          <a:xfrm>
            <a:off x="745177" y="1315039"/>
            <a:ext cx="10263249" cy="2677656"/>
          </a:xfrm>
          <a:prstGeom prst="rect">
            <a:avLst/>
          </a:prstGeom>
          <a:noFill/>
        </p:spPr>
        <p:txBody>
          <a:bodyPr wrap="square" rtlCol="0">
            <a:spAutoFit/>
          </a:bodyPr>
          <a:lstStyle/>
          <a:p>
            <a:r>
              <a:rPr lang="en-US" sz="2800" dirty="0"/>
              <a:t>Statistical significance is not enough – you also need to calculate and report the magnitude of the effects. If the effect is exceedingly small, then it might not be interesting. Biological significance can only be determined in light of the system under study.</a:t>
            </a:r>
          </a:p>
          <a:p>
            <a:endParaRPr lang="en-US" sz="2800" dirty="0"/>
          </a:p>
          <a:p>
            <a:r>
              <a:rPr lang="en-US" sz="2800" dirty="0"/>
              <a:t>Why is this important in basic research / applied research? </a:t>
            </a:r>
          </a:p>
        </p:txBody>
      </p:sp>
    </p:spTree>
    <p:extLst>
      <p:ext uri="{BB962C8B-B14F-4D97-AF65-F5344CB8AC3E}">
        <p14:creationId xmlns:p14="http://schemas.microsoft.com/office/powerpoint/2010/main" val="1217323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Common mistake</a:t>
            </a:r>
          </a:p>
        </p:txBody>
      </p:sp>
      <p:sp>
        <p:nvSpPr>
          <p:cNvPr id="9" name="Rectangle 8"/>
          <p:cNvSpPr/>
          <p:nvPr/>
        </p:nvSpPr>
        <p:spPr>
          <a:xfrm>
            <a:off x="4762005" y="1847465"/>
            <a:ext cx="7196447" cy="3046988"/>
          </a:xfrm>
          <a:prstGeom prst="rect">
            <a:avLst/>
          </a:prstGeom>
        </p:spPr>
        <p:txBody>
          <a:bodyPr wrap="square">
            <a:spAutoFit/>
          </a:bodyPr>
          <a:lstStyle/>
          <a:p>
            <a:pPr marL="285750" indent="-285750">
              <a:buFont typeface="Arial" charset="0"/>
              <a:buChar char="•"/>
            </a:pPr>
            <a:r>
              <a:rPr lang="en-US" sz="2400" dirty="0">
                <a:latin typeface="Calibri" charset="0"/>
              </a:rPr>
              <a:t>The treatment is significantly different from zero </a:t>
            </a:r>
          </a:p>
          <a:p>
            <a:pPr marL="285750" indent="-285750">
              <a:buFont typeface="Arial" charset="0"/>
              <a:buChar char="•"/>
            </a:pPr>
            <a:r>
              <a:rPr lang="en-US" sz="2400" dirty="0">
                <a:latin typeface="Calibri" charset="0"/>
              </a:rPr>
              <a:t>The control is not significantly different from zero </a:t>
            </a:r>
          </a:p>
          <a:p>
            <a:pPr marL="285750" indent="-285750">
              <a:buFont typeface="Arial" charset="0"/>
              <a:buChar char="•"/>
            </a:pPr>
            <a:r>
              <a:rPr lang="en-US" sz="2400" dirty="0">
                <a:latin typeface="Calibri" charset="0"/>
              </a:rPr>
              <a:t>So… the treatment must be different from the control, right? </a:t>
            </a:r>
          </a:p>
          <a:p>
            <a:pPr marL="285750" indent="-285750">
              <a:buFont typeface="Arial" charset="0"/>
              <a:buChar char="•"/>
            </a:pPr>
            <a:endParaRPr lang="en-US" sz="2400" b="1" dirty="0">
              <a:latin typeface="Calibri" charset="0"/>
            </a:endParaRPr>
          </a:p>
          <a:p>
            <a:pPr marL="285750" indent="-285750">
              <a:buFont typeface="Arial" charset="0"/>
              <a:buChar char="•"/>
            </a:pPr>
            <a:r>
              <a:rPr lang="en-US" sz="2400" b="1" dirty="0">
                <a:latin typeface="Calibri" charset="0"/>
              </a:rPr>
              <a:t>No. You must directly compare the treatment to the control. Lots of possible reasons for control not to be zero! </a:t>
            </a:r>
            <a:endParaRPr lang="en-US" sz="2400" dirty="0">
              <a:effectLst/>
              <a:latin typeface="Calibri"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876" y="1579418"/>
            <a:ext cx="4306431" cy="3994496"/>
          </a:xfrm>
          <a:prstGeom prst="rect">
            <a:avLst/>
          </a:prstGeom>
        </p:spPr>
      </p:pic>
    </p:spTree>
    <p:extLst>
      <p:ext uri="{BB962C8B-B14F-4D97-AF65-F5344CB8AC3E}">
        <p14:creationId xmlns:p14="http://schemas.microsoft.com/office/powerpoint/2010/main" val="1646972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Designing Experiments </a:t>
            </a:r>
          </a:p>
        </p:txBody>
      </p:sp>
      <p:sp>
        <p:nvSpPr>
          <p:cNvPr id="4" name="Rectangle 3"/>
          <p:cNvSpPr/>
          <p:nvPr/>
        </p:nvSpPr>
        <p:spPr>
          <a:xfrm>
            <a:off x="243921" y="1357113"/>
            <a:ext cx="11560151" cy="2677656"/>
          </a:xfrm>
          <a:prstGeom prst="rect">
            <a:avLst/>
          </a:prstGeom>
        </p:spPr>
        <p:txBody>
          <a:bodyPr wrap="square">
            <a:spAutoFit/>
          </a:bodyPr>
          <a:lstStyle/>
          <a:p>
            <a:r>
              <a:rPr lang="en-US" sz="2800" dirty="0"/>
              <a:t>Some considerations we’ve already discussed: </a:t>
            </a:r>
          </a:p>
          <a:p>
            <a:pPr marL="971550" lvl="1" indent="-514350">
              <a:buFont typeface="+mj-lt"/>
              <a:buAutoNum type="arabicPeriod"/>
            </a:pPr>
            <a:r>
              <a:rPr lang="en-US" sz="2800" dirty="0"/>
              <a:t>Confounding variables </a:t>
            </a:r>
          </a:p>
          <a:p>
            <a:pPr marL="971550" lvl="1" indent="-514350">
              <a:buFont typeface="+mj-lt"/>
              <a:buAutoNum type="arabicPeriod"/>
            </a:pPr>
            <a:r>
              <a:rPr lang="en-US" sz="2800" dirty="0"/>
              <a:t>Experiment bias </a:t>
            </a:r>
          </a:p>
          <a:p>
            <a:pPr marL="971550" lvl="1" indent="-514350">
              <a:buFont typeface="+mj-lt"/>
              <a:buAutoNum type="arabicPeriod"/>
            </a:pPr>
            <a:r>
              <a:rPr lang="en-US" sz="2800" dirty="0"/>
              <a:t>Multiple control groups </a:t>
            </a:r>
          </a:p>
          <a:p>
            <a:pPr marL="971550" lvl="1" indent="-514350">
              <a:buFont typeface="+mj-lt"/>
              <a:buAutoNum type="arabicPeriod"/>
            </a:pPr>
            <a:r>
              <a:rPr lang="en-US" sz="2800" dirty="0"/>
              <a:t>Randomization </a:t>
            </a:r>
          </a:p>
          <a:p>
            <a:pPr marL="971550" lvl="1" indent="-514350">
              <a:buFont typeface="+mj-lt"/>
              <a:buAutoNum type="arabicPeriod"/>
            </a:pPr>
            <a:r>
              <a:rPr lang="en-US" sz="2800" dirty="0"/>
              <a:t>Single-blind and double-blind experiments  </a:t>
            </a:r>
          </a:p>
        </p:txBody>
      </p:sp>
    </p:spTree>
    <p:extLst>
      <p:ext uri="{BB962C8B-B14F-4D97-AF65-F5344CB8AC3E}">
        <p14:creationId xmlns:p14="http://schemas.microsoft.com/office/powerpoint/2010/main" val="104551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8148</TotalTime>
  <Words>2006</Words>
  <Application>Microsoft Macintosh PowerPoint</Application>
  <PresentationFormat>Widescreen</PresentationFormat>
  <Paragraphs>376</Paragraphs>
  <Slides>47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Andale Mono</vt:lpstr>
      <vt:lpstr>Arial</vt:lpstr>
      <vt:lpstr>Calibri</vt:lpstr>
      <vt:lpstr>Calibri Light</vt:lpstr>
      <vt:lpstr>Cambria Math</vt:lpstr>
      <vt:lpstr>Mangal</vt:lpstr>
      <vt:lpstr>Office Theme</vt:lpstr>
      <vt:lpstr>    Designing Experiments, ANOVA and Correlation Coefficients  Biology 683  Lecture 6   Heath Blackmon</vt:lpstr>
      <vt:lpstr>Last week</vt:lpstr>
      <vt:lpstr>Semester</vt:lpstr>
      <vt:lpstr>Today</vt:lpstr>
      <vt:lpstr>Statistical Significance versus Biological Importance </vt:lpstr>
      <vt:lpstr>Statistical Significance versus Biological Importance </vt:lpstr>
      <vt:lpstr>Effect size!</vt:lpstr>
      <vt:lpstr>Common mistake</vt:lpstr>
      <vt:lpstr>Designing Experiments </vt:lpstr>
      <vt:lpstr>Some New Concepts </vt:lpstr>
      <vt:lpstr>Block what you can, randomize what you cannot.</vt:lpstr>
      <vt:lpstr>Example of Multiple Factors </vt:lpstr>
      <vt:lpstr>Multiple factors and interactions</vt:lpstr>
      <vt:lpstr>Precision</vt:lpstr>
      <vt:lpstr>Precision</vt:lpstr>
      <vt:lpstr>Power</vt:lpstr>
      <vt:lpstr>Calculating Power</vt:lpstr>
      <vt:lpstr>Power for a Two-sample t-test </vt:lpstr>
      <vt:lpstr>Power for a Two-sample t-test </vt:lpstr>
      <vt:lpstr>Fisher</vt:lpstr>
      <vt:lpstr>Analysis of Variance</vt:lpstr>
      <vt:lpstr>Analysis of Variance</vt:lpstr>
      <vt:lpstr>Analysis of Variance</vt:lpstr>
      <vt:lpstr>Analysis of Variance</vt:lpstr>
      <vt:lpstr>Analysis of Variance</vt:lpstr>
      <vt:lpstr>Analysis of Variance</vt:lpstr>
      <vt:lpstr>Analysis of Variance</vt:lpstr>
      <vt:lpstr>Running ANOVA in R</vt:lpstr>
      <vt:lpstr>Running ANOVA in R</vt:lpstr>
      <vt:lpstr>Post-hoc tests</vt:lpstr>
      <vt:lpstr>Post-hoc tests</vt:lpstr>
      <vt:lpstr>Interpreting post-hoc tests</vt:lpstr>
      <vt:lpstr>Plotting this kind of data</vt:lpstr>
      <vt:lpstr>Example of code</vt:lpstr>
      <vt:lpstr>Assumptions of the ANOVA</vt:lpstr>
      <vt:lpstr>A Non-Parametric Alternative </vt:lpstr>
      <vt:lpstr>A Non-Parametric post-hoc </vt:lpstr>
      <vt:lpstr>ANOVA Summary </vt:lpstr>
      <vt:lpstr>Correlation and Causation</vt:lpstr>
      <vt:lpstr>Covariance and Correlation</vt:lpstr>
      <vt:lpstr>Covariance and Correlation</vt:lpstr>
      <vt:lpstr>Pearson’s Correlation Coefficient </vt:lpstr>
      <vt:lpstr>Good data</vt:lpstr>
      <vt:lpstr>Bad data</vt:lpstr>
      <vt:lpstr>Spearman’s Rank Correlation </vt:lpstr>
      <vt:lpstr>Correlation Summary </vt:lpstr>
      <vt:lpstr>For Thursday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121</cp:revision>
  <cp:lastPrinted>2019-02-15T17:09:11Z</cp:lastPrinted>
  <dcterms:created xsi:type="dcterms:W3CDTF">2018-01-03T17:15:04Z</dcterms:created>
  <dcterms:modified xsi:type="dcterms:W3CDTF">2020-02-19T06:31:34Z</dcterms:modified>
</cp:coreProperties>
</file>